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0687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0888" cy="3417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0688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it-IT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C1DACE8E-3349-4A4A-B2F3-BC878591D56C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1ACAFE-1F9C-4A84-B505-1800EC756983}" type="slidenum">
              <a:rPr lang="it-IT"/>
              <a:pPr/>
              <a:t>1</a:t>
            </a:fld>
            <a:endParaRPr lang="it-IT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3BDF1D-A639-43D9-9770-C85655883D7D}" type="slidenum">
              <a:rPr lang="it-IT"/>
              <a:pPr/>
              <a:t>10</a:t>
            </a:fld>
            <a:endParaRPr lang="it-IT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DEF43B-40FC-4D98-B0CD-66447FE72D5B}" type="slidenum">
              <a:rPr lang="it-IT"/>
              <a:pPr/>
              <a:t>11</a:t>
            </a:fld>
            <a:endParaRPr lang="it-IT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B6268D-80C8-40FC-BEB8-B651BA67CFF5}" type="slidenum">
              <a:rPr lang="it-IT"/>
              <a:pPr/>
              <a:t>12</a:t>
            </a:fld>
            <a:endParaRPr lang="it-IT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24B180-630A-477A-A3CF-DFBE444E0FF1}" type="slidenum">
              <a:rPr lang="it-IT"/>
              <a:pPr/>
              <a:t>13</a:t>
            </a:fld>
            <a:endParaRPr lang="it-IT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7F23DF-902F-4F41-B11F-454EF4CD8316}" type="slidenum">
              <a:rPr lang="it-IT"/>
              <a:pPr/>
              <a:t>14</a:t>
            </a:fld>
            <a:endParaRPr lang="it-IT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2DCD75-3C42-4444-8ADE-CF15988E655F}" type="slidenum">
              <a:rPr lang="it-IT"/>
              <a:pPr/>
              <a:t>15</a:t>
            </a:fld>
            <a:endParaRPr lang="it-IT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FE0AA8-EDD7-4620-AB07-CDB6060B0261}" type="slidenum">
              <a:rPr lang="it-IT"/>
              <a:pPr/>
              <a:t>16</a:t>
            </a:fld>
            <a:endParaRPr lang="it-IT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F27D22-3643-46A3-839A-2875B705F0CE}" type="slidenum">
              <a:rPr lang="it-IT"/>
              <a:pPr/>
              <a:t>17</a:t>
            </a:fld>
            <a:endParaRPr lang="it-IT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0E8C70-165F-49FF-ABD2-7CBD52FEE118}" type="slidenum">
              <a:rPr lang="it-IT"/>
              <a:pPr/>
              <a:t>18</a:t>
            </a:fld>
            <a:endParaRPr lang="it-IT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F6B93E-E345-4E6B-A89E-684B55FDD665}" type="slidenum">
              <a:rPr lang="it-IT"/>
              <a:pPr/>
              <a:t>19</a:t>
            </a:fld>
            <a:endParaRPr lang="it-IT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889E1C-61B0-4C45-805B-43E072C52A59}" type="slidenum">
              <a:rPr lang="it-IT"/>
              <a:pPr/>
              <a:t>2</a:t>
            </a:fld>
            <a:endParaRPr lang="it-IT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33762F-5BD6-4C07-8670-219D30829075}" type="slidenum">
              <a:rPr lang="it-IT"/>
              <a:pPr/>
              <a:t>20</a:t>
            </a:fld>
            <a:endParaRPr lang="it-IT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CF107B-818F-46DC-B09F-312A5E052025}" type="slidenum">
              <a:rPr lang="it-IT"/>
              <a:pPr/>
              <a:t>21</a:t>
            </a:fld>
            <a:endParaRPr lang="it-IT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E8440E-E576-4310-828C-5A51B2A4B474}" type="slidenum">
              <a:rPr lang="it-IT"/>
              <a:pPr/>
              <a:t>22</a:t>
            </a:fld>
            <a:endParaRPr lang="it-IT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6C4EB7-0752-47DB-8172-CE4D49FCE3F7}" type="slidenum">
              <a:rPr lang="it-IT"/>
              <a:pPr/>
              <a:t>23</a:t>
            </a:fld>
            <a:endParaRPr lang="it-IT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E2E31F-69EC-4DBD-81B5-A19E39A29D7A}" type="slidenum">
              <a:rPr lang="it-IT"/>
              <a:pPr/>
              <a:t>24</a:t>
            </a:fld>
            <a:endParaRPr lang="it-IT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18428-745C-4523-8981-BA3D8A5D39B4}" type="slidenum">
              <a:rPr lang="it-IT"/>
              <a:pPr/>
              <a:t>25</a:t>
            </a:fld>
            <a:endParaRPr lang="it-IT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CF53DC-31F7-4A63-8064-976F7475196D}" type="slidenum">
              <a:rPr lang="it-IT"/>
              <a:pPr/>
              <a:t>26</a:t>
            </a:fld>
            <a:endParaRPr lang="it-IT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A8B3DC-132D-4063-ADBE-746D407AE24F}" type="slidenum">
              <a:rPr lang="it-IT"/>
              <a:pPr/>
              <a:t>27</a:t>
            </a:fld>
            <a:endParaRPr lang="it-IT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C3D26-4994-4C08-A389-9E60F8E71C7E}" type="slidenum">
              <a:rPr lang="it-IT"/>
              <a:pPr/>
              <a:t>28</a:t>
            </a:fld>
            <a:endParaRPr lang="it-IT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9AC530-3BC6-462A-8181-055EF8317D76}" type="slidenum">
              <a:rPr lang="it-IT"/>
              <a:pPr/>
              <a:t>29</a:t>
            </a:fld>
            <a:endParaRPr lang="it-IT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96CD91-976C-46E5-9334-4FCB7770F899}" type="slidenum">
              <a:rPr lang="it-IT"/>
              <a:pPr/>
              <a:t>3</a:t>
            </a:fld>
            <a:endParaRPr lang="it-IT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E9B237-F23F-4031-A646-A3DCD6F97571}" type="slidenum">
              <a:rPr lang="it-IT"/>
              <a:pPr/>
              <a:t>30</a:t>
            </a:fld>
            <a:endParaRPr lang="it-IT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F812E8-36EA-47AF-A32F-6F57BDA26FC2}" type="slidenum">
              <a:rPr lang="it-IT"/>
              <a:pPr/>
              <a:t>31</a:t>
            </a:fld>
            <a:endParaRPr lang="it-IT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875A30-5574-41A8-9C26-708B8589ED50}" type="slidenum">
              <a:rPr lang="it-IT"/>
              <a:pPr/>
              <a:t>32</a:t>
            </a:fld>
            <a:endParaRPr lang="it-IT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C308AD-C3BC-4A61-B87D-A4F0FE75BAC5}" type="slidenum">
              <a:rPr lang="it-IT"/>
              <a:pPr/>
              <a:t>33</a:t>
            </a:fld>
            <a:endParaRPr lang="it-IT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806E3B-30D1-45F3-9530-79BEE62A02CD}" type="slidenum">
              <a:rPr lang="it-IT"/>
              <a:pPr/>
              <a:t>34</a:t>
            </a:fld>
            <a:endParaRPr lang="it-IT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AE79A-360E-44C4-8E9C-66756EBC1144}" type="slidenum">
              <a:rPr lang="it-IT"/>
              <a:pPr/>
              <a:t>35</a:t>
            </a:fld>
            <a:endParaRPr lang="it-IT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6C23DF-09D8-409B-A176-BF9D0B31E2AF}" type="slidenum">
              <a:rPr lang="it-IT"/>
              <a:pPr/>
              <a:t>4</a:t>
            </a:fld>
            <a:endParaRPr lang="it-IT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81BCA6-E6B7-420A-9FEF-A6FA5E2A7C65}" type="slidenum">
              <a:rPr lang="it-IT"/>
              <a:pPr/>
              <a:t>5</a:t>
            </a:fld>
            <a:endParaRPr lang="it-IT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F56F66-30B3-43F3-93C0-9A4C6C965387}" type="slidenum">
              <a:rPr lang="it-IT"/>
              <a:pPr/>
              <a:t>6</a:t>
            </a:fld>
            <a:endParaRPr lang="it-IT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72B24-9C2D-40BF-A360-4DFAFB59D633}" type="slidenum">
              <a:rPr lang="it-IT"/>
              <a:pPr/>
              <a:t>7</a:t>
            </a:fld>
            <a:endParaRPr lang="it-IT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DD3D3-FA50-42A2-A662-51FC7E796C71}" type="slidenum">
              <a:rPr lang="it-IT"/>
              <a:pPr/>
              <a:t>8</a:t>
            </a:fld>
            <a:endParaRPr lang="it-IT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48049F-87F8-4785-BE98-AD8F0133B183}" type="slidenum">
              <a:rPr lang="it-IT"/>
              <a:pPr/>
              <a:t>9</a:t>
            </a:fld>
            <a:endParaRPr lang="it-IT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6CE51D-D81B-4FBC-B4EB-24EAA527309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BDEFB-D67E-450E-A29C-23D94512B12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EAD106-9701-4E1E-A731-9FE352A74D5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335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2488" cy="465138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4488" cy="465138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2488" cy="465138"/>
          </a:xfrm>
        </p:spPr>
        <p:txBody>
          <a:bodyPr/>
          <a:lstStyle>
            <a:lvl1pPr>
              <a:defRPr/>
            </a:lvl1pPr>
          </a:lstStyle>
          <a:p>
            <a:fld id="{A4C3D5BE-8F6E-4182-85AF-A38C32E2D35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335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2488" cy="465138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4488" cy="465138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2488" cy="465138"/>
          </a:xfrm>
        </p:spPr>
        <p:txBody>
          <a:bodyPr/>
          <a:lstStyle>
            <a:lvl1pPr>
              <a:defRPr/>
            </a:lvl1pPr>
          </a:lstStyle>
          <a:p>
            <a:fld id="{8428710A-C13B-4EF0-846F-4A605A3BADC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335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21812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33825"/>
            <a:ext cx="8218488" cy="21812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2488" cy="465138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4488" cy="465138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2488" cy="465138"/>
          </a:xfrm>
        </p:spPr>
        <p:txBody>
          <a:bodyPr/>
          <a:lstStyle>
            <a:lvl1pPr>
              <a:defRPr/>
            </a:lvl1pPr>
          </a:lstStyle>
          <a:p>
            <a:fld id="{3BD5FC30-C1D1-4733-851E-2283B3D3EB5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578271-D02D-45B8-BA6C-BA5A797F5F0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52458-57F6-40F6-BC8F-AC03E398A2E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AE53A0-4543-423A-8B67-797020D4BD7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BFFB64-723E-4230-943B-57D0FF47C04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D4941B-EFD3-46B7-A682-7C646C8782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57B4A5-EA6F-4534-94CC-95A4C2CE668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09A815-6966-412B-ACF7-7FEE8EFBA74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BC2227-4EB5-40C2-A7BD-81FEB1D3DC7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85D9F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3893063-5CB8-4960-AF2D-3E1524E39B3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5" Type="http://schemas.openxmlformats.org/officeDocument/2006/relationships/image" Target="../media/image25.png"/><Relationship Id="rId10" Type="http://schemas.openxmlformats.org/officeDocument/2006/relationships/image" Target="../media/image47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Relationship Id="rId1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00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68313" y="392113"/>
            <a:ext cx="8229600" cy="448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>
                <a:solidFill>
                  <a:srgbClr val="0033CC"/>
                </a:solidFill>
                <a:latin typeface="Elephant" pitchFamily="18" charset="0"/>
              </a:rPr>
              <a:t/>
            </a:r>
            <a:br>
              <a:rPr lang="it-IT" sz="4800">
                <a:solidFill>
                  <a:srgbClr val="0033CC"/>
                </a:solidFill>
                <a:latin typeface="Elephant" pitchFamily="18" charset="0"/>
              </a:rPr>
            </a:br>
            <a:r>
              <a:rPr lang="it-IT" sz="4800" i="1">
                <a:solidFill>
                  <a:srgbClr val="0033CC"/>
                </a:solidFill>
                <a:latin typeface="Elephant" pitchFamily="18" charset="0"/>
              </a:rPr>
              <a:t>ANATOMIA DELL’ANCA</a:t>
            </a:r>
            <a:br>
              <a:rPr lang="it-IT" sz="4800" i="1">
                <a:solidFill>
                  <a:srgbClr val="0033CC"/>
                </a:solidFill>
                <a:latin typeface="Elephant" pitchFamily="18" charset="0"/>
              </a:rPr>
            </a:br>
            <a:r>
              <a:rPr lang="it-IT" sz="4800" i="1">
                <a:solidFill>
                  <a:srgbClr val="0033CC"/>
                </a:solidFill>
                <a:latin typeface="Elephant" pitchFamily="18" charset="0"/>
              </a:rPr>
              <a:t> E</a:t>
            </a:r>
            <a:br>
              <a:rPr lang="it-IT" sz="4800" i="1">
                <a:solidFill>
                  <a:srgbClr val="0033CC"/>
                </a:solidFill>
                <a:latin typeface="Elephant" pitchFamily="18" charset="0"/>
              </a:rPr>
            </a:br>
            <a:r>
              <a:rPr lang="it-IT" sz="4800" i="1">
                <a:solidFill>
                  <a:srgbClr val="0033CC"/>
                </a:solidFill>
                <a:latin typeface="Elephant" pitchFamily="18" charset="0"/>
              </a:rPr>
              <a:t> BIOMECCANICA DELL'ARTICOLAZIONE COXO-FEMORALE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716463" y="4076700"/>
            <a:ext cx="3527425" cy="134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0825" y="554038"/>
            <a:ext cx="8642350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0" anchor="ctr">
            <a:spAutoFit/>
          </a:bodyPr>
          <a:lstStyle/>
          <a:p>
            <a:pPr algn="ctr"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i="1">
              <a:solidFill>
                <a:srgbClr val="0033CC"/>
              </a:solidFill>
              <a:latin typeface="Elephant" pitchFamily="18" charset="0"/>
            </a:endParaRPr>
          </a:p>
          <a:p>
            <a:pPr algn="ctr"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i="1">
              <a:solidFill>
                <a:srgbClr val="0033CC"/>
              </a:solidFill>
              <a:latin typeface="Elephant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343400" y="6519863"/>
            <a:ext cx="2603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79388" y="539750"/>
            <a:ext cx="4500562" cy="5905500"/>
          </a:xfrm>
          <a:ln/>
        </p:spPr>
        <p:txBody>
          <a:bodyPr anchor="t"/>
          <a:lstStyle/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/>
          </a:p>
          <a:p>
            <a:pPr marL="342900" indent="-33496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>
              <a:solidFill>
                <a:srgbClr val="0033CC"/>
              </a:solidFill>
            </a:endParaRPr>
          </a:p>
          <a:p>
            <a:pPr marL="342900" indent="-33496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>
              <a:solidFill>
                <a:srgbClr val="0033CC"/>
              </a:solidFill>
            </a:endParaRPr>
          </a:p>
          <a:p>
            <a:pPr marL="342900" indent="-33496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Le </a:t>
            </a:r>
            <a:r>
              <a:rPr lang="it-IT" sz="2000" b="1">
                <a:solidFill>
                  <a:srgbClr val="0033CC"/>
                </a:solidFill>
              </a:rPr>
              <a:t>superfici articolari</a:t>
            </a:r>
            <a:r>
              <a:rPr lang="it-IT" sz="2000">
                <a:solidFill>
                  <a:srgbClr val="0033CC"/>
                </a:solidFill>
              </a:rPr>
              <a:t> dell’anca sono costituite da:</a:t>
            </a:r>
          </a:p>
          <a:p>
            <a:pPr marL="342900" indent="-334963">
              <a:lnSpc>
                <a:spcPct val="80000"/>
              </a:lnSpc>
              <a:spcBef>
                <a:spcPts val="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800">
              <a:solidFill>
                <a:srgbClr val="0033CC"/>
              </a:solidFill>
            </a:endParaRPr>
          </a:p>
          <a:p>
            <a:pPr marL="342900" indent="-334963">
              <a:lnSpc>
                <a:spcPct val="80000"/>
              </a:lnSpc>
              <a:spcBef>
                <a:spcPts val="45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CC"/>
                </a:solidFill>
              </a:rPr>
              <a:t>faccia semilunare dell'acetabolo </a:t>
            </a:r>
          </a:p>
          <a:p>
            <a:pPr marL="342900" indent="-334963">
              <a:lnSpc>
                <a:spcPct val="80000"/>
              </a:lnSpc>
              <a:spcBef>
                <a:spcPts val="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800">
              <a:solidFill>
                <a:srgbClr val="0033CC"/>
              </a:solidFill>
            </a:endParaRPr>
          </a:p>
          <a:p>
            <a:pPr marL="342900" indent="-334963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0033CC"/>
                </a:solidFill>
              </a:rPr>
              <a:t>- </a:t>
            </a:r>
            <a:r>
              <a:rPr lang="it-IT" sz="2400" b="1">
                <a:solidFill>
                  <a:srgbClr val="0033CC"/>
                </a:solidFill>
              </a:rPr>
              <a:t>testa del femore</a:t>
            </a:r>
          </a:p>
          <a:p>
            <a:pPr marL="342900" indent="-33496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0033CC"/>
              </a:solidFill>
            </a:endParaRPr>
          </a:p>
          <a:p>
            <a:pPr marL="342900" indent="-33496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>
                <a:solidFill>
                  <a:srgbClr val="0033CC"/>
                </a:solidFill>
              </a:rPr>
              <a:t> </a:t>
            </a:r>
            <a:r>
              <a:rPr lang="it-IT" sz="2400">
                <a:solidFill>
                  <a:srgbClr val="0033CC"/>
                </a:solidFill>
              </a:rPr>
              <a:t>-</a:t>
            </a:r>
            <a:r>
              <a:rPr lang="it-IT" sz="2400" b="1">
                <a:solidFill>
                  <a:srgbClr val="0033CC"/>
                </a:solidFill>
              </a:rPr>
              <a:t> cercine cotiloideo</a:t>
            </a:r>
          </a:p>
          <a:p>
            <a:pPr marL="342900" indent="-33496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CC"/>
                </a:solidFill>
              </a:rPr>
              <a:t> </a:t>
            </a:r>
            <a:r>
              <a:rPr lang="it-IT" sz="2200" b="1">
                <a:solidFill>
                  <a:srgbClr val="0033CC"/>
                </a:solidFill>
              </a:rPr>
              <a:t>(labbro dell'acetabolo):</a:t>
            </a:r>
          </a:p>
          <a:p>
            <a:pPr marL="342900" indent="-334963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>
                <a:solidFill>
                  <a:srgbClr val="0033CC"/>
                </a:solidFill>
              </a:rPr>
              <a:t> </a:t>
            </a:r>
            <a:r>
              <a:rPr lang="it-IT" sz="2000">
                <a:solidFill>
                  <a:srgbClr val="0033CC"/>
                </a:solidFill>
              </a:rPr>
              <a:t>Un anello fibro-cartilagineo inserito sul ciglio cotiloideo che provvede ad ampliare la superficie della cavità ed a renderla atta a contenere la testa del femore.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60350"/>
            <a:ext cx="3662363" cy="637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4319588" y="179388"/>
            <a:ext cx="4140200" cy="6726237"/>
          </a:xfrm>
          <a:ln/>
        </p:spPr>
        <p:txBody>
          <a:bodyPr anchor="t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La</a:t>
            </a:r>
            <a:r>
              <a:rPr lang="it-IT" sz="2000" b="1">
                <a:solidFill>
                  <a:srgbClr val="0033CC"/>
                </a:solidFill>
              </a:rPr>
              <a:t> </a:t>
            </a:r>
            <a:r>
              <a:rPr lang="it-IT" sz="2400" b="1">
                <a:solidFill>
                  <a:srgbClr val="0033CC"/>
                </a:solidFill>
              </a:rPr>
              <a:t>capsula articolare</a:t>
            </a:r>
            <a:r>
              <a:rPr lang="it-IT" sz="1800">
                <a:solidFill>
                  <a:srgbClr val="0033CC"/>
                </a:solidFill>
              </a:rPr>
              <a:t> è un manicotto fibroso cilindrico, 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la cui estremità INTERNA si fissa sul ciglio cotiloideo,sul legamento trasverso e sul labbro acetabolare. 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l'estremità ESTERNA si inserisce alla base del collo della testa femorale, lungo la linea intertrocanterica.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000">
              <a:solidFill>
                <a:srgbClr val="0033CC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 i="1">
                <a:solidFill>
                  <a:srgbClr val="0033CC"/>
                </a:solidFill>
              </a:rPr>
              <a:t>I </a:t>
            </a:r>
            <a:r>
              <a:rPr lang="it-IT" sz="1800">
                <a:solidFill>
                  <a:srgbClr val="0033CC"/>
                </a:solidFill>
              </a:rPr>
              <a:t>legamenti</a:t>
            </a:r>
            <a:r>
              <a:rPr lang="it-IT" sz="2000" b="1" i="1">
                <a:solidFill>
                  <a:srgbClr val="0033CC"/>
                </a:solidFill>
              </a:rPr>
              <a:t> </a:t>
            </a:r>
            <a:r>
              <a:rPr lang="it-IT" sz="2200" b="1" i="1">
                <a:solidFill>
                  <a:srgbClr val="0033CC"/>
                </a:solidFill>
              </a:rPr>
              <a:t>extracapsulari</a:t>
            </a:r>
            <a:r>
              <a:rPr lang="it-IT" sz="2000">
                <a:solidFill>
                  <a:srgbClr val="0033CC"/>
                </a:solidFill>
              </a:rPr>
              <a:t> </a:t>
            </a:r>
            <a:r>
              <a:rPr lang="it-IT" sz="1800">
                <a:solidFill>
                  <a:srgbClr val="0033CC"/>
                </a:solidFill>
              </a:rPr>
              <a:t>sono</a:t>
            </a:r>
            <a:r>
              <a:rPr lang="it-IT" sz="2000">
                <a:solidFill>
                  <a:srgbClr val="0033CC"/>
                </a:solidFill>
              </a:rPr>
              <a:t> </a:t>
            </a:r>
            <a:r>
              <a:rPr lang="it-IT" sz="1800" b="1" i="1">
                <a:solidFill>
                  <a:srgbClr val="0033CC"/>
                </a:solidFill>
              </a:rPr>
              <a:t>anteriormente:</a:t>
            </a:r>
          </a:p>
          <a:p>
            <a:pPr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il </a:t>
            </a:r>
            <a:r>
              <a:rPr lang="it-IT" sz="2000" i="1" u="sng">
                <a:solidFill>
                  <a:srgbClr val="0033CC"/>
                </a:solidFill>
              </a:rPr>
              <a:t>legamento ileo-femorale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- il</a:t>
            </a:r>
            <a:r>
              <a:rPr lang="it-IT" sz="2000" i="1">
                <a:solidFill>
                  <a:srgbClr val="0033CC"/>
                </a:solidFill>
              </a:rPr>
              <a:t> </a:t>
            </a:r>
            <a:r>
              <a:rPr lang="it-IT" sz="2000" i="1" u="sng">
                <a:solidFill>
                  <a:srgbClr val="0033CC"/>
                </a:solidFill>
              </a:rPr>
              <a:t>legamento ischio-femorale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 b="1" i="1">
                <a:solidFill>
                  <a:srgbClr val="0033CC"/>
                </a:solidFill>
              </a:rPr>
              <a:t>posteriormente:</a:t>
            </a:r>
            <a:r>
              <a:rPr lang="it-IT" sz="2000">
                <a:solidFill>
                  <a:srgbClr val="0033CC"/>
                </a:solidFill>
              </a:rPr>
              <a:t> </a:t>
            </a:r>
          </a:p>
          <a:p>
            <a:pPr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il </a:t>
            </a:r>
            <a:r>
              <a:rPr lang="it-IT" sz="2000" i="1" u="sng">
                <a:solidFill>
                  <a:srgbClr val="0033CC"/>
                </a:solidFill>
              </a:rPr>
              <a:t>legamento pubo-femorale</a:t>
            </a:r>
            <a:r>
              <a:rPr lang="it-IT" sz="2000" i="1">
                <a:solidFill>
                  <a:srgbClr val="0033CC"/>
                </a:solidFill>
              </a:rPr>
              <a:t>.</a:t>
            </a:r>
          </a:p>
          <a:p>
            <a:pPr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La </a:t>
            </a:r>
            <a:r>
              <a:rPr lang="it-IT" sz="2000" i="1" u="sng">
                <a:solidFill>
                  <a:srgbClr val="0033CC"/>
                </a:solidFill>
              </a:rPr>
              <a:t>zona orbicolare</a:t>
            </a:r>
          </a:p>
          <a:p>
            <a:pPr>
              <a:spcBef>
                <a:spcPts val="3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200">
              <a:solidFill>
                <a:srgbClr val="0033CC"/>
              </a:solidFill>
            </a:endParaRPr>
          </a:p>
          <a:p>
            <a:pPr>
              <a:spcBef>
                <a:spcPts val="3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200">
              <a:solidFill>
                <a:srgbClr val="0033CC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Il </a:t>
            </a:r>
            <a:r>
              <a:rPr lang="it-IT" sz="2000" i="1" u="sng">
                <a:solidFill>
                  <a:srgbClr val="0033CC"/>
                </a:solidFill>
              </a:rPr>
              <a:t>legamento rotondo</a:t>
            </a:r>
            <a:r>
              <a:rPr lang="it-IT" sz="2000">
                <a:solidFill>
                  <a:srgbClr val="0033CC"/>
                </a:solidFill>
              </a:rPr>
              <a:t> è invece </a:t>
            </a:r>
            <a:r>
              <a:rPr lang="it-IT" sz="2200" b="1">
                <a:solidFill>
                  <a:srgbClr val="0033CC"/>
                </a:solidFill>
              </a:rPr>
              <a:t>Intracapsulare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3662362" cy="4017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02063"/>
            <a:ext cx="3671887" cy="277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4859338" y="360363"/>
            <a:ext cx="4141787" cy="5964237"/>
          </a:xfrm>
          <a:ln/>
        </p:spPr>
        <p:txBody>
          <a:bodyPr anchor="t"/>
          <a:lstStyle/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Nel</a:t>
            </a:r>
            <a:r>
              <a:rPr lang="it-IT" sz="2000" b="1">
                <a:solidFill>
                  <a:srgbClr val="0033CC"/>
                </a:solidFill>
              </a:rPr>
              <a:t> </a:t>
            </a:r>
            <a:r>
              <a:rPr lang="it-IT" sz="2400" b="1">
                <a:solidFill>
                  <a:srgbClr val="0033CC"/>
                </a:solidFill>
              </a:rPr>
              <a:t>LEGAMENTO ILEOFEMORALE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400" b="1">
                <a:solidFill>
                  <a:srgbClr val="0033CC"/>
                </a:solidFill>
              </a:rPr>
              <a:t>(legamento di Bertin)</a:t>
            </a:r>
            <a:r>
              <a:rPr lang="it-IT" sz="2000">
                <a:solidFill>
                  <a:srgbClr val="0033CC"/>
                </a:solidFill>
              </a:rPr>
              <a:t>(1)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E' un ventaglio fibroso la cui sommità si inserisce sul bordo anteriore dell'ileo e la base lungo la linea intertrocanterica anteriore del femore.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E' rinforzato ai bordi da 2 FASCI:</a:t>
            </a:r>
          </a:p>
          <a:p>
            <a:pPr>
              <a:lnSpc>
                <a:spcPct val="80000"/>
              </a:lnSpc>
              <a:spcBef>
                <a:spcPts val="2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8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un </a:t>
            </a:r>
            <a:r>
              <a:rPr lang="it-IT" sz="2000" b="1">
                <a:solidFill>
                  <a:srgbClr val="0033CC"/>
                </a:solidFill>
              </a:rPr>
              <a:t>fascio superiore</a:t>
            </a:r>
            <a:r>
              <a:rPr lang="it-IT" sz="1800" b="1" i="1">
                <a:solidFill>
                  <a:srgbClr val="0033CC"/>
                </a:solidFill>
              </a:rPr>
              <a:t>(ileo-pretrocanterico)</a:t>
            </a:r>
            <a:r>
              <a:rPr lang="it-IT" sz="2000">
                <a:solidFill>
                  <a:srgbClr val="0033CC"/>
                </a:solidFill>
              </a:rPr>
              <a:t>(</a:t>
            </a:r>
            <a:r>
              <a:rPr lang="it-IT" sz="1800">
                <a:solidFill>
                  <a:srgbClr val="0033CC"/>
                </a:solidFill>
              </a:rPr>
              <a:t>4) più robusto,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 limita</a:t>
            </a:r>
            <a:r>
              <a:rPr lang="it-IT" sz="1800" b="1">
                <a:solidFill>
                  <a:srgbClr val="0033CC"/>
                </a:solidFill>
              </a:rPr>
              <a:t> l’extrarotazione</a:t>
            </a:r>
            <a:r>
              <a:rPr lang="it-IT" sz="1800">
                <a:solidFill>
                  <a:srgbClr val="0033CC"/>
                </a:solidFill>
              </a:rPr>
              <a:t> e </a:t>
            </a:r>
            <a:r>
              <a:rPr lang="it-IT" sz="1800" b="1">
                <a:solidFill>
                  <a:srgbClr val="0033CC"/>
                </a:solidFill>
              </a:rPr>
              <a:t>l’abduzione</a:t>
            </a:r>
            <a:r>
              <a:rPr lang="it-IT" sz="1800">
                <a:solidFill>
                  <a:srgbClr val="0033CC"/>
                </a:solidFill>
              </a:rPr>
              <a:t> della coscia;</a:t>
            </a:r>
          </a:p>
          <a:p>
            <a:pPr>
              <a:lnSpc>
                <a:spcPct val="80000"/>
              </a:lnSpc>
              <a:spcBef>
                <a:spcPts val="2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8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un </a:t>
            </a:r>
            <a:r>
              <a:rPr lang="it-IT" sz="2000" b="1">
                <a:solidFill>
                  <a:srgbClr val="0033CC"/>
                </a:solidFill>
              </a:rPr>
              <a:t>fascio inferiore</a:t>
            </a:r>
            <a:r>
              <a:rPr lang="it-IT" sz="1800" b="1" i="1">
                <a:solidFill>
                  <a:srgbClr val="0033CC"/>
                </a:solidFill>
              </a:rPr>
              <a:t>(ileo-piccolotrocantere)</a:t>
            </a:r>
            <a:r>
              <a:rPr lang="it-IT" sz="1800">
                <a:solidFill>
                  <a:srgbClr val="0033CC"/>
                </a:solidFill>
              </a:rPr>
              <a:t>(5) più debole,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 limita principalmente nell'estensione il </a:t>
            </a:r>
            <a:r>
              <a:rPr lang="it-IT" sz="1800" b="1">
                <a:solidFill>
                  <a:srgbClr val="0033CC"/>
                </a:solidFill>
              </a:rPr>
              <a:t>basculamento del bacino all'indietro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4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Importante per ill mantenimento del contatto fra testa femorale e acetabolo.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4152900" cy="630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40313" y="900113"/>
            <a:ext cx="3600450" cy="5454650"/>
          </a:xfrm>
          <a:ln/>
        </p:spPr>
        <p:txBody>
          <a:bodyPr anchor="t"/>
          <a:lstStyle/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Il </a:t>
            </a:r>
            <a:r>
              <a:rPr lang="it-IT" sz="2400" b="1">
                <a:solidFill>
                  <a:srgbClr val="0033CC"/>
                </a:solidFill>
              </a:rPr>
              <a:t>LEGAMENTO PUBOFEMORALE</a:t>
            </a:r>
            <a:r>
              <a:rPr lang="it-IT" sz="2000">
                <a:solidFill>
                  <a:srgbClr val="0033CC"/>
                </a:solidFill>
              </a:rPr>
              <a:t> (8)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E' il più debole dei tre legamenti.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8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Si inserisce superiormente sull'eminenza ileo-pettinea e sul labbro anteriore della doccia sotto-pubica.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8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Inferiormente si sinserisce sulla parte anteriore della fossetta pretocanterica.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0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 La sua tensione limita i movimenti di </a:t>
            </a:r>
            <a:r>
              <a:rPr lang="it-IT" sz="2000" b="1">
                <a:solidFill>
                  <a:srgbClr val="0033CC"/>
                </a:solidFill>
              </a:rPr>
              <a:t>abduzione </a:t>
            </a:r>
            <a:r>
              <a:rPr lang="it-IT" sz="2000">
                <a:solidFill>
                  <a:srgbClr val="0033CC"/>
                </a:solidFill>
              </a:rPr>
              <a:t>e </a:t>
            </a:r>
            <a:r>
              <a:rPr lang="it-IT" sz="2000" b="1">
                <a:solidFill>
                  <a:srgbClr val="0033CC"/>
                </a:solidFill>
              </a:rPr>
              <a:t>rotazione esterna.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insieme al legamento di Bertin si tende nell'</a:t>
            </a:r>
            <a:r>
              <a:rPr lang="it-IT" sz="2000" b="1">
                <a:solidFill>
                  <a:srgbClr val="0033CC"/>
                </a:solidFill>
              </a:rPr>
              <a:t>estensione.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000">
              <a:solidFill>
                <a:srgbClr val="0033CC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4152900" cy="630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60363" y="900113"/>
            <a:ext cx="3779837" cy="5489575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Il </a:t>
            </a:r>
            <a:r>
              <a:rPr lang="it-IT" sz="2400" b="1">
                <a:solidFill>
                  <a:srgbClr val="0033CC"/>
                </a:solidFill>
              </a:rPr>
              <a:t>LEGAMENTO ISCHIOFEMORALE</a:t>
            </a:r>
            <a:r>
              <a:rPr lang="it-IT" sz="2000">
                <a:solidFill>
                  <a:srgbClr val="0033CC"/>
                </a:solidFill>
              </a:rPr>
              <a:t> (6)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(posteriore)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 </a:t>
            </a:r>
            <a:r>
              <a:rPr lang="it-IT" sz="1800">
                <a:solidFill>
                  <a:srgbClr val="0033CC"/>
                </a:solidFill>
              </a:rPr>
              <a:t>La sua inserzione interna corrisponde alla parte posteriore del ciglio e del cercine cotiloideo.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80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Le sue fibre si dirigono in alto, esternamente, dove incrociando il collo femorale, si inseriscono sulla faccia interna del grande trocantere.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00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La sua tensione limita </a:t>
            </a:r>
            <a:r>
              <a:rPr lang="it-IT" sz="2000" b="1">
                <a:solidFill>
                  <a:srgbClr val="0033CC"/>
                </a:solidFill>
              </a:rPr>
              <a:t>l’intrarotazione</a:t>
            </a:r>
            <a:r>
              <a:rPr lang="it-IT" sz="2000">
                <a:solidFill>
                  <a:srgbClr val="0033CC"/>
                </a:solidFill>
              </a:rPr>
              <a:t> della coscia.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Come tutti gli altri legamenti è teso in </a:t>
            </a:r>
            <a:r>
              <a:rPr lang="it-IT" sz="2000" b="1">
                <a:solidFill>
                  <a:srgbClr val="0033CC"/>
                </a:solidFill>
              </a:rPr>
              <a:t>estensione.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260350"/>
            <a:ext cx="4332288" cy="630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60363" y="1079500"/>
            <a:ext cx="3419475" cy="4510088"/>
          </a:xfrm>
          <a:ln/>
        </p:spPr>
        <p:txBody>
          <a:bodyPr anchor="t"/>
          <a:lstStyle/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La </a:t>
            </a:r>
            <a:r>
              <a:rPr lang="it-IT" sz="2400" b="1">
                <a:solidFill>
                  <a:srgbClr val="0033CC"/>
                </a:solidFill>
              </a:rPr>
              <a:t>ZONA ORBICOLARE</a:t>
            </a:r>
            <a:r>
              <a:rPr lang="it-IT" sz="2000" b="1">
                <a:solidFill>
                  <a:srgbClr val="0033CC"/>
                </a:solidFill>
              </a:rPr>
              <a:t> </a:t>
            </a:r>
            <a:r>
              <a:rPr lang="it-IT" sz="2000">
                <a:solidFill>
                  <a:srgbClr val="0033CC"/>
                </a:solidFill>
              </a:rPr>
              <a:t>(11)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0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 </a:t>
            </a:r>
            <a:r>
              <a:rPr lang="it-IT" sz="1800">
                <a:solidFill>
                  <a:srgbClr val="0033CC"/>
                </a:solidFill>
              </a:rPr>
              <a:t>Circonda come un colletto la parte più stretta del collo femorale.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 La testa femorale passa attraverso la zona orbicolare come un bottone all’occhiello.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8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Mantiene il contatto tra testa e cavità articolare.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6250"/>
            <a:ext cx="4295775" cy="538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0" y="360363"/>
            <a:ext cx="4500563" cy="5954712"/>
          </a:xfrm>
          <a:ln/>
        </p:spPr>
        <p:txBody>
          <a:bodyPr anchor="t"/>
          <a:lstStyle/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000">
                <a:solidFill>
                  <a:srgbClr val="0033CC"/>
                </a:solidFill>
              </a:rPr>
              <a:t>Il </a:t>
            </a:r>
            <a:r>
              <a:rPr lang="it-IT" sz="2400" b="1">
                <a:solidFill>
                  <a:srgbClr val="0033CC"/>
                </a:solidFill>
              </a:rPr>
              <a:t>LEGAMENTO ROTONDO</a:t>
            </a:r>
            <a:r>
              <a:rPr lang="it-IT" sz="2000">
                <a:solidFill>
                  <a:srgbClr val="0033CC"/>
                </a:solidFill>
              </a:rPr>
              <a:t>(6)  (intracapsulare)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0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E' una benderella fibrosa,lunga 30-35 mm.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 Va dall'incisura ischio-pubica per inserirsi nella fovea capitis, ovvero la parte superiore di una fossetta posta leggermente sotto del centro della superficie cartilaginea della testa femorale.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8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E' contenuto nelle retrocavità, dove è ricoperto da una membrana sinoviale detta “tenda del legamento rotondo”.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8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 b="1">
                <a:solidFill>
                  <a:srgbClr val="0033CC"/>
                </a:solidFill>
              </a:rPr>
              <a:t>Non ha un gran ruolo meccanico ma è estremamente resistente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(carico di rottura 45 kg)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>
                <a:solidFill>
                  <a:srgbClr val="0033CC"/>
                </a:solidFill>
              </a:rPr>
              <a:t>Solo nel caso di una lussazione può impedire oltre un certo punto un ulteriore allontanamento dei capi articolari, venendo messo in tensione.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800">
              <a:solidFill>
                <a:srgbClr val="0033CC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08050"/>
            <a:ext cx="4300537" cy="503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580063" y="908050"/>
            <a:ext cx="3563937" cy="23034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000" b="1" u="sng">
                <a:solidFill>
                  <a:srgbClr val="0033CC"/>
                </a:solidFill>
                <a:latin typeface="Arial Black" pitchFamily="34" charset="0"/>
              </a:rPr>
              <a:t>BIOMECCANICA DEL MOVIMENTO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5113337" cy="355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860800"/>
            <a:ext cx="5689600" cy="272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4941888"/>
            <a:ext cx="305911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31788" algn="ctr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3000" b="1" u="sng">
                <a:solidFill>
                  <a:srgbClr val="0033CC"/>
                </a:solidFill>
                <a:latin typeface="Arial Black" pitchFamily="34" charset="0"/>
              </a:rPr>
              <a:t>E MUSCOLI</a:t>
            </a:r>
          </a:p>
          <a:p>
            <a:pPr marL="342900" indent="-331788" algn="ctr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3000" b="1" u="sng">
                <a:solidFill>
                  <a:srgbClr val="0033CC"/>
                </a:solidFill>
                <a:latin typeface="Arial Black" pitchFamily="34" charset="0"/>
              </a:rPr>
              <a:t>COINVOLTI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61785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>
                <a:solidFill>
                  <a:srgbClr val="0033CC"/>
                </a:solidFill>
                <a:latin typeface="Arial Black" pitchFamily="34" charset="0"/>
              </a:rPr>
              <a:t>FLESSIONE DELL’ANCA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3359150" cy="609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446338" cy="394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420938"/>
            <a:ext cx="1984375" cy="413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74925" y="1773238"/>
            <a:ext cx="4259263" cy="296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u="sng">
                <a:solidFill>
                  <a:srgbClr val="0033CC"/>
                </a:solidFill>
                <a:latin typeface="Arial Black" pitchFamily="34" charset="0"/>
              </a:rPr>
              <a:t>Angoli di movimento</a:t>
            </a:r>
          </a:p>
          <a:p>
            <a:pPr marL="342900" indent="-331788" algn="ctr">
              <a:spcBef>
                <a:spcPts val="2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800">
              <a:solidFill>
                <a:srgbClr val="0033CC"/>
              </a:solidFill>
              <a:latin typeface="Arial Black" pitchFamily="34" charset="0"/>
            </a:endParaRPr>
          </a:p>
          <a:p>
            <a:pPr marL="342900" indent="-331788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Movimento </a:t>
            </a:r>
            <a:r>
              <a:rPr lang="it-IT" sz="2000" b="1">
                <a:solidFill>
                  <a:srgbClr val="0033CC"/>
                </a:solidFill>
              </a:rPr>
              <a:t>attivo</a:t>
            </a:r>
            <a:r>
              <a:rPr lang="it-IT" sz="2000">
                <a:solidFill>
                  <a:srgbClr val="0033CC"/>
                </a:solidFill>
              </a:rPr>
              <a:t>: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 ginocchio teso 90°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 ginocchio flesso 120°</a:t>
            </a:r>
          </a:p>
          <a:p>
            <a:pPr marL="342900" indent="-331788" algn="ctr">
              <a:spcBef>
                <a:spcPts val="2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800">
              <a:solidFill>
                <a:srgbClr val="0033CC"/>
              </a:solidFill>
            </a:endParaRPr>
          </a:p>
          <a:p>
            <a:pPr marL="342900" indent="-331788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Movimento </a:t>
            </a:r>
            <a:r>
              <a:rPr lang="it-IT" sz="2000" b="1">
                <a:solidFill>
                  <a:srgbClr val="0033CC"/>
                </a:solidFill>
              </a:rPr>
              <a:t>passivo</a:t>
            </a:r>
            <a:r>
              <a:rPr lang="it-IT" sz="2000">
                <a:solidFill>
                  <a:srgbClr val="0033CC"/>
                </a:solidFill>
              </a:rPr>
              <a:t>: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 ginocchio teso &gt;120°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 ginocchio flesso &gt;140°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20663"/>
            <a:ext cx="8229600" cy="12207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000" b="1" i="1">
                <a:solidFill>
                  <a:srgbClr val="0033CC"/>
                </a:solidFill>
                <a:latin typeface="Arial Black" pitchFamily="34" charset="0"/>
              </a:rPr>
              <a:t>LE </a:t>
            </a:r>
            <a:r>
              <a:rPr lang="it-IT" sz="3600" b="1" i="1">
                <a:solidFill>
                  <a:srgbClr val="0033CC"/>
                </a:solidFill>
                <a:latin typeface="Arial Black" pitchFamily="34" charset="0"/>
              </a:rPr>
              <a:t>OSSA </a:t>
            </a:r>
            <a:r>
              <a:rPr lang="it-IT" sz="3000" b="1" i="1">
                <a:solidFill>
                  <a:srgbClr val="0033CC"/>
                </a:solidFill>
                <a:latin typeface="Arial Black" pitchFamily="34" charset="0"/>
              </a:rPr>
              <a:t>COINVOLTE NELL’ARTICOLAZIONE DELL’ANCA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700213"/>
            <a:ext cx="6119812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095375" y="150812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68900" y="2133600"/>
            <a:ext cx="23145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ILEOPSOAS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484438" y="4508500"/>
            <a:ext cx="1511300" cy="136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TENSORE</a:t>
            </a:r>
          </a:p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DELLA</a:t>
            </a:r>
          </a:p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 FASCIA</a:t>
            </a:r>
          </a:p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LATA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427538" y="4724400"/>
            <a:ext cx="1512887" cy="1030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RETTO</a:t>
            </a:r>
          </a:p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DEL</a:t>
            </a:r>
          </a:p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FEMORE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38850" y="2781300"/>
            <a:ext cx="2190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SARTORIO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60475" y="3240088"/>
            <a:ext cx="214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PETTINEO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359025" y="1484313"/>
            <a:ext cx="34353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ADDUTTORE LUNGO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8438" y="2060575"/>
            <a:ext cx="33845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ADDUTTORE BREVE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49275"/>
            <a:ext cx="9334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0"/>
            <a:ext cx="89535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88913"/>
            <a:ext cx="1219200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708275"/>
            <a:ext cx="89535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1125538"/>
            <a:ext cx="8763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150" y="4149725"/>
            <a:ext cx="64770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4076700"/>
            <a:ext cx="222885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724150" y="2852738"/>
            <a:ext cx="3684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u="sng">
                <a:solidFill>
                  <a:srgbClr val="0033CC"/>
                </a:solidFill>
                <a:latin typeface="Arial Black" pitchFamily="34" charset="0"/>
              </a:rPr>
              <a:t>Muscoli coinvolti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679950" cy="63230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>
                <a:solidFill>
                  <a:srgbClr val="0033CC"/>
                </a:solidFill>
                <a:latin typeface="Arial Black" pitchFamily="34" charset="0"/>
              </a:rPr>
              <a:t>ESTENSIONE DELL’ANCA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0350"/>
            <a:ext cx="3414713" cy="628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63" y="188913"/>
            <a:ext cx="2368550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49500"/>
            <a:ext cx="2265363" cy="429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01900" y="1844675"/>
            <a:ext cx="4259263" cy="281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u="sng">
                <a:solidFill>
                  <a:srgbClr val="0033CC"/>
                </a:solidFill>
                <a:latin typeface="Arial Black" pitchFamily="34" charset="0"/>
              </a:rPr>
              <a:t>Angoli di movimento</a:t>
            </a:r>
          </a:p>
          <a:p>
            <a:pPr marL="342900" indent="-331788" algn="ctr">
              <a:spcBef>
                <a:spcPts val="2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800" u="sng">
              <a:solidFill>
                <a:srgbClr val="0033CC"/>
              </a:solidFill>
              <a:latin typeface="Arial Black" pitchFamily="34" charset="0"/>
            </a:endParaRPr>
          </a:p>
          <a:p>
            <a:pPr marL="342900" indent="-331788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Movimento </a:t>
            </a:r>
            <a:r>
              <a:rPr lang="it-IT" sz="2000" b="1">
                <a:solidFill>
                  <a:srgbClr val="0033CC"/>
                </a:solidFill>
              </a:rPr>
              <a:t>attivo</a:t>
            </a:r>
            <a:r>
              <a:rPr lang="it-IT" sz="2000">
                <a:solidFill>
                  <a:srgbClr val="0033CC"/>
                </a:solidFill>
              </a:rPr>
              <a:t>: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 ginocchio teso 20°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 ginocchio flesso &lt;20°</a:t>
            </a:r>
          </a:p>
          <a:p>
            <a:pPr marL="342900" indent="-331788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000">
              <a:solidFill>
                <a:srgbClr val="0033CC"/>
              </a:solidFill>
            </a:endParaRPr>
          </a:p>
          <a:p>
            <a:pPr marL="342900" indent="-331788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Movimento </a:t>
            </a:r>
            <a:r>
              <a:rPr lang="it-IT" sz="2000" b="1">
                <a:solidFill>
                  <a:srgbClr val="0033CC"/>
                </a:solidFill>
              </a:rPr>
              <a:t>passivo</a:t>
            </a:r>
            <a:r>
              <a:rPr lang="it-IT" sz="2000">
                <a:solidFill>
                  <a:srgbClr val="0033CC"/>
                </a:solidFill>
              </a:rPr>
              <a:t>: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compreso tra 20° e 30°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016250" y="1916113"/>
            <a:ext cx="3067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GRANDE GLUTEO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-6350" y="3357563"/>
            <a:ext cx="34464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BICIPITE FEMORALE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017963" y="4221163"/>
            <a:ext cx="30130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SEMITENDINOSO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40050" y="5759450"/>
            <a:ext cx="3359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SEMIMEMBRANOSO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884863" y="3429000"/>
            <a:ext cx="36020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GRANDE ADDUTTORE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765175"/>
            <a:ext cx="1552575" cy="249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836613"/>
            <a:ext cx="885825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33375"/>
            <a:ext cx="8763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4076700"/>
            <a:ext cx="876300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4221163"/>
            <a:ext cx="857250" cy="247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868613" y="2708275"/>
            <a:ext cx="3684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u="sng">
                <a:solidFill>
                  <a:srgbClr val="0033CC"/>
                </a:solidFill>
                <a:latin typeface="Arial Black" pitchFamily="34" charset="0"/>
              </a:rPr>
              <a:t>Muscoli coinvolti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392613" cy="62499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>
                <a:solidFill>
                  <a:srgbClr val="0033CC"/>
                </a:solidFill>
                <a:latin typeface="Arial Black" pitchFamily="34" charset="0"/>
              </a:rPr>
              <a:t>ABDUZIONE DELL’ANCA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4216400" cy="589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935288" cy="387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644900"/>
            <a:ext cx="4800600" cy="280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246438" y="404813"/>
            <a:ext cx="5807075" cy="287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u="sng">
                <a:solidFill>
                  <a:srgbClr val="0033CC"/>
                </a:solidFill>
                <a:latin typeface="Arial Black" pitchFamily="34" charset="0"/>
              </a:rPr>
              <a:t>Angoli di movimento</a:t>
            </a:r>
          </a:p>
          <a:p>
            <a:pPr marL="342900" indent="-331788" algn="ctr">
              <a:spcBef>
                <a:spcPts val="2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800" u="sng">
              <a:solidFill>
                <a:srgbClr val="0033CC"/>
              </a:solidFill>
              <a:latin typeface="Arial Black" pitchFamily="34" charset="0"/>
            </a:endParaRPr>
          </a:p>
          <a:p>
            <a:pPr marL="342900" indent="-331788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Movimento </a:t>
            </a:r>
            <a:r>
              <a:rPr lang="it-IT" sz="2000" b="1">
                <a:solidFill>
                  <a:srgbClr val="0033CC"/>
                </a:solidFill>
              </a:rPr>
              <a:t>attivo</a:t>
            </a:r>
            <a:r>
              <a:rPr lang="it-IT" sz="2000">
                <a:solidFill>
                  <a:srgbClr val="0033CC"/>
                </a:solidFill>
              </a:rPr>
              <a:t>: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Max 90° tra gli arti inferiori (45° ciascuna anca)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nei soggetti non allenati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120°-130° nei soggetti allenati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800">
              <a:solidFill>
                <a:srgbClr val="0033CC"/>
              </a:solidFill>
            </a:endParaRPr>
          </a:p>
          <a:p>
            <a:pPr marL="342900" indent="-331788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Movimento </a:t>
            </a:r>
            <a:r>
              <a:rPr lang="it-IT" sz="2000" b="1">
                <a:solidFill>
                  <a:srgbClr val="0033CC"/>
                </a:solidFill>
              </a:rPr>
              <a:t>passivo</a:t>
            </a:r>
            <a:r>
              <a:rPr lang="it-IT" sz="2000">
                <a:solidFill>
                  <a:srgbClr val="0033CC"/>
                </a:solidFill>
              </a:rPr>
              <a:t>:</a:t>
            </a:r>
          </a:p>
          <a:p>
            <a:pPr marL="342900" indent="-331788" algn="ctr">
              <a:spcBef>
                <a:spcPts val="50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Max 180° in soggetti allenati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52425" y="2205038"/>
            <a:ext cx="3067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GRANDE GLUTEO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154363" y="1628775"/>
            <a:ext cx="28241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MEDIO GLUTEO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526088" y="3500438"/>
            <a:ext cx="2620962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OTTURATORE</a:t>
            </a:r>
          </a:p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INTERNO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959475" y="2133600"/>
            <a:ext cx="31289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PICCOLO GLUTEO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79463" y="4851400"/>
            <a:ext cx="22780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PIRIFORME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84575" y="4868863"/>
            <a:ext cx="2976563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TENSORE DELLA</a:t>
            </a:r>
          </a:p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FASCIA LATA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81275" y="2708275"/>
            <a:ext cx="3684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u="sng">
                <a:solidFill>
                  <a:srgbClr val="0033CC"/>
                </a:solidFill>
                <a:latin typeface="Arial Black" pitchFamily="34" charset="0"/>
              </a:rPr>
              <a:t>Muscoli coinvolti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692150"/>
            <a:ext cx="8763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88913"/>
            <a:ext cx="866775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3284538"/>
            <a:ext cx="857250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620713"/>
            <a:ext cx="866775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213100"/>
            <a:ext cx="8572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149725"/>
            <a:ext cx="64770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4392612" cy="61785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>
                <a:solidFill>
                  <a:srgbClr val="0033CC"/>
                </a:solidFill>
                <a:latin typeface="Arial Black" pitchFamily="34" charset="0"/>
              </a:rPr>
              <a:t>ADDUZIONE</a:t>
            </a:r>
            <a:br>
              <a:rPr lang="it-IT" sz="4800" b="1">
                <a:solidFill>
                  <a:srgbClr val="0033CC"/>
                </a:solidFill>
                <a:latin typeface="Arial Black" pitchFamily="34" charset="0"/>
              </a:rPr>
            </a:br>
            <a:r>
              <a:rPr lang="it-IT" sz="4800" b="1">
                <a:solidFill>
                  <a:srgbClr val="0033CC"/>
                </a:solidFill>
                <a:latin typeface="Arial Black" pitchFamily="34" charset="0"/>
              </a:rPr>
              <a:t>DELL’ANCA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6250"/>
            <a:ext cx="4168775" cy="580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49500"/>
            <a:ext cx="2635250" cy="435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88913"/>
            <a:ext cx="2398713" cy="468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70163" y="1196975"/>
            <a:ext cx="4306887" cy="441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u="sng">
                <a:solidFill>
                  <a:srgbClr val="0033CC"/>
                </a:solidFill>
                <a:latin typeface="Arial Black" pitchFamily="34" charset="0"/>
              </a:rPr>
              <a:t>Angoli di movimento</a:t>
            </a:r>
          </a:p>
          <a:p>
            <a:pPr marL="342900" indent="-331788" algn="ctr">
              <a:spcBef>
                <a:spcPts val="2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800" u="sng">
              <a:solidFill>
                <a:srgbClr val="0033CC"/>
              </a:solidFill>
              <a:latin typeface="Arial Black" pitchFamily="34" charset="0"/>
            </a:endParaRP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Non esiste un movimento di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adduzione puro, poiché nella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posizione di riferimento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gli arti inferiori sono a contatto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l’uno con l’altro.</a:t>
            </a: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 </a:t>
            </a:r>
          </a:p>
          <a:p>
            <a:pPr marL="342900" indent="-331788" algn="ctr">
              <a:spcBef>
                <a:spcPts val="2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800">
              <a:solidFill>
                <a:srgbClr val="0033CC"/>
              </a:solidFill>
              <a:latin typeface="Arial Black" pitchFamily="34" charset="0"/>
            </a:endParaRP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 Per </a:t>
            </a:r>
            <a:r>
              <a:rPr lang="it-IT" sz="2000" b="1">
                <a:solidFill>
                  <a:srgbClr val="0033CC"/>
                </a:solidFill>
              </a:rPr>
              <a:t>movimenti di adduzione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b="1">
                <a:solidFill>
                  <a:srgbClr val="0033CC"/>
                </a:solidFill>
              </a:rPr>
              <a:t>combinati</a:t>
            </a:r>
            <a:r>
              <a:rPr lang="it-IT" sz="2000">
                <a:solidFill>
                  <a:srgbClr val="0033CC"/>
                </a:solidFill>
              </a:rPr>
              <a:t> ad una </a:t>
            </a:r>
            <a:r>
              <a:rPr lang="it-IT" sz="2000" b="1">
                <a:solidFill>
                  <a:srgbClr val="0033CC"/>
                </a:solidFill>
              </a:rPr>
              <a:t>estensione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dell’anca e dei movimenti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di adduzione combinati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ad una </a:t>
            </a:r>
            <a:r>
              <a:rPr lang="it-IT" sz="2000" b="1">
                <a:solidFill>
                  <a:srgbClr val="0033CC"/>
                </a:solidFill>
              </a:rPr>
              <a:t>flessione</a:t>
            </a:r>
            <a:r>
              <a:rPr lang="it-IT" sz="2000">
                <a:solidFill>
                  <a:srgbClr val="0033CC"/>
                </a:solidFill>
              </a:rPr>
              <a:t> dell’anca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l’ampiezza massima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dell’adduzione è di 30°.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04813"/>
            <a:ext cx="9334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92375"/>
            <a:ext cx="885825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2420938"/>
            <a:ext cx="885825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333375"/>
            <a:ext cx="8763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0"/>
            <a:ext cx="89535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4724400"/>
            <a:ext cx="89535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5157788"/>
            <a:ext cx="89535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4652963"/>
            <a:ext cx="8667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69875" y="1989138"/>
            <a:ext cx="33845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ADDUTTORE BREVE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863850" y="1557338"/>
            <a:ext cx="34353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ADDUTTORE LUNGO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081088" y="2692400"/>
            <a:ext cx="19875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GRACILE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745038" y="3644900"/>
            <a:ext cx="36020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GRANDE ADDUTTORE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123950" y="4140200"/>
            <a:ext cx="3914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OTTURATORE ESTERNO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508250" y="4797425"/>
            <a:ext cx="40211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QUADRATO DEL FEMORE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532438" y="4292600"/>
            <a:ext cx="214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PETTINEO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887913" y="2060575"/>
            <a:ext cx="3067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GRANDE GLUTEO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508250" y="2924175"/>
            <a:ext cx="3684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u="sng">
                <a:solidFill>
                  <a:srgbClr val="0033CC"/>
                </a:solidFill>
                <a:latin typeface="Arial Black" pitchFamily="34" charset="0"/>
              </a:rPr>
              <a:t>Muscoli coinvolti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76588" y="26146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486400" y="533400"/>
          <a:ext cx="2790825" cy="1628775"/>
        </p:xfrm>
        <a:graphic>
          <a:graphicData uri="http://schemas.openxmlformats.org/presentationml/2006/ole">
            <p:oleObj spid="_x0000_s5122" r:id="rId4" imgW="2790476" imgH="1628571" progId="">
              <p:embed/>
            </p:oleObj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1238" y="252412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257800" y="4495800"/>
          <a:ext cx="1914525" cy="1800225"/>
        </p:xfrm>
        <a:graphic>
          <a:graphicData uri="http://schemas.openxmlformats.org/presentationml/2006/ole">
            <p:oleObj spid="_x0000_s5124" r:id="rId5" imgW="1914286" imgH="1800476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010400" y="2514600"/>
          <a:ext cx="1724025" cy="1762125"/>
        </p:xfrm>
        <a:graphic>
          <a:graphicData uri="http://schemas.openxmlformats.org/presentationml/2006/ole">
            <p:oleObj spid="_x0000_s5125" r:id="rId6" imgW="1724266" imgH="1762371" progId="">
              <p:embed/>
            </p:oleObj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457200"/>
            <a:ext cx="434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5288" y="549275"/>
            <a:ext cx="4191000" cy="574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 Il </a:t>
            </a:r>
            <a:r>
              <a:rPr lang="it-IT" sz="2400" b="1" u="sng">
                <a:solidFill>
                  <a:srgbClr val="0033CC"/>
                </a:solidFill>
                <a:cs typeface="Times New Roman" pitchFamily="18" charset="0"/>
              </a:rPr>
              <a:t>BACINO</a:t>
            </a: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 è formato:</a:t>
            </a:r>
          </a:p>
          <a:p>
            <a:pPr algn="ctr">
              <a:lnSpc>
                <a:spcPct val="50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- dall'osso SACRO</a:t>
            </a:r>
          </a:p>
          <a:p>
            <a:pPr algn="ctr">
              <a:lnSpc>
                <a:spcPct val="50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- dal COCCIGE</a:t>
            </a:r>
          </a:p>
          <a:p>
            <a:pPr algn="ctr">
              <a:lnSpc>
                <a:spcPct val="50000"/>
              </a:lnSpc>
              <a:spcBef>
                <a:spcPts val="1250"/>
              </a:spcBef>
              <a:buClr>
                <a:srgbClr val="0033CC"/>
              </a:buClr>
              <a:buFont typeface="Arial" pitchFamily="34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dalle 2 ossa dell’anca, chiamate 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CC"/>
                </a:solidFill>
                <a:cs typeface="Times New Roman" pitchFamily="18" charset="0"/>
              </a:rPr>
              <a:t>OSSA COXALI</a:t>
            </a: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.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>
              <a:solidFill>
                <a:srgbClr val="0033CC"/>
              </a:solidFill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L’osso dell’anca si forma per la fusione di tre ossa:</a:t>
            </a: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- l’</a:t>
            </a:r>
            <a:r>
              <a:rPr lang="it-IT" sz="2400" b="1">
                <a:solidFill>
                  <a:srgbClr val="0033CC"/>
                </a:solidFill>
              </a:rPr>
              <a:t>ILEO</a:t>
            </a: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- l’</a:t>
            </a:r>
            <a:r>
              <a:rPr lang="it-IT" sz="2400" b="1">
                <a:solidFill>
                  <a:srgbClr val="0033CC"/>
                </a:solidFill>
              </a:rPr>
              <a:t>ISCHIO</a:t>
            </a: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- il </a:t>
            </a:r>
            <a:r>
              <a:rPr lang="it-IT" sz="2400" b="1">
                <a:solidFill>
                  <a:srgbClr val="0033CC"/>
                </a:solidFill>
              </a:rPr>
              <a:t>PUBE</a:t>
            </a: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>
              <a:solidFill>
                <a:srgbClr val="0033CC"/>
              </a:solidFill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Ileo, ischio e pube si uniscono a livello della</a:t>
            </a: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CC"/>
                </a:solidFill>
              </a:rPr>
              <a:t>FOSSA ACETABOLARE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427538" y="260350"/>
            <a:ext cx="4572000" cy="63230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>
                <a:solidFill>
                  <a:srgbClr val="0033CC"/>
                </a:solidFill>
                <a:latin typeface="Arial Black" pitchFamily="34" charset="0"/>
              </a:rPr>
              <a:t>ROTAZIONE ESTERNA DELL’ANCA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4281487" cy="601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49275"/>
            <a:ext cx="2528887" cy="568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159250" y="549275"/>
            <a:ext cx="4259263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u="sng">
                <a:solidFill>
                  <a:srgbClr val="0033CC"/>
                </a:solidFill>
                <a:latin typeface="Arial Black" pitchFamily="34" charset="0"/>
              </a:rPr>
              <a:t>Angoli di movimento</a:t>
            </a:r>
          </a:p>
          <a:p>
            <a:pPr marL="342900" indent="-331788" algn="ctr">
              <a:spcBef>
                <a:spcPts val="2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800" u="sng">
              <a:solidFill>
                <a:srgbClr val="0033CC"/>
              </a:solidFill>
              <a:latin typeface="Arial Black" pitchFamily="34" charset="0"/>
            </a:endParaRP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Posiz.part. gamba flessa ad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angolo retto sulla coscia;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quando la gamba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viene inclinata in fuori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si ha ampiezza max di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rotazione di 30°-40°.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284538"/>
            <a:ext cx="2559050" cy="310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003800" y="1700213"/>
            <a:ext cx="283051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GRANDE MEDIO E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PICCOLO GLUTEO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692400"/>
            <a:ext cx="23145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ILEOPSOAS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-341313" y="3500438"/>
            <a:ext cx="2444751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GRANDE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ADDUTTORE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98538" y="4365625"/>
            <a:ext cx="29527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ADDUTTORE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LUNGO E BREVE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55725" y="1700213"/>
            <a:ext cx="38655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OTTURATORE INTERNO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ED ESTERNO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408613" y="4672013"/>
            <a:ext cx="214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PETTINEO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779838" y="4672013"/>
            <a:ext cx="22780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PIRIFORME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616700" y="4292600"/>
            <a:ext cx="249555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QUADRATO</a:t>
            </a:r>
          </a:p>
          <a:p>
            <a:pPr marL="342900" indent="-331788" algn="ctr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DEL FEMORE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256338" y="2997200"/>
            <a:ext cx="2190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SARTORIO</a:t>
            </a: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013325"/>
            <a:ext cx="9334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013325"/>
            <a:ext cx="89535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221163"/>
            <a:ext cx="885825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188913"/>
            <a:ext cx="8763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620713"/>
            <a:ext cx="1219200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188913"/>
            <a:ext cx="866775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188913"/>
            <a:ext cx="866775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32138" y="188913"/>
            <a:ext cx="89535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1050" y="188913"/>
            <a:ext cx="857250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5013325"/>
            <a:ext cx="89535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4663" y="5013325"/>
            <a:ext cx="8572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51725" y="4941888"/>
            <a:ext cx="8667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1557338"/>
            <a:ext cx="8763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724150" y="2997200"/>
            <a:ext cx="3684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u="sng">
                <a:solidFill>
                  <a:srgbClr val="0033CC"/>
                </a:solidFill>
                <a:latin typeface="Arial Black" pitchFamily="34" charset="0"/>
              </a:rPr>
              <a:t>Muscoli coinvolti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4392612" cy="63230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>
                <a:solidFill>
                  <a:srgbClr val="0033CC"/>
                </a:solidFill>
                <a:latin typeface="Arial Black" pitchFamily="34" charset="0"/>
              </a:rPr>
              <a:t>ROTAZIONE INTERNA DELL’ANCA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375"/>
            <a:ext cx="4221162" cy="600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213100"/>
            <a:ext cx="3924300" cy="314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33375"/>
            <a:ext cx="2676525" cy="597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01675" y="404813"/>
            <a:ext cx="4259263" cy="243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ctr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u="sng">
                <a:solidFill>
                  <a:srgbClr val="0033CC"/>
                </a:solidFill>
                <a:latin typeface="Arial Black" pitchFamily="34" charset="0"/>
              </a:rPr>
              <a:t>Angoli di movimento</a:t>
            </a:r>
          </a:p>
          <a:p>
            <a:pPr marL="342900" indent="-331788" algn="ctr">
              <a:spcBef>
                <a:spcPts val="2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800" u="sng">
              <a:solidFill>
                <a:srgbClr val="0033CC"/>
              </a:solidFill>
              <a:latin typeface="Arial Black" pitchFamily="34" charset="0"/>
            </a:endParaRP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Posiz.Part. gamba flessa ad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angolo retto sulla coscia;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quando la gamba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viene inclinata in dentro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si ha ampiezza max di</a:t>
            </a:r>
          </a:p>
          <a:p>
            <a:pPr marL="342900" indent="-33178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>
                <a:solidFill>
                  <a:srgbClr val="0033CC"/>
                </a:solidFill>
              </a:rPr>
              <a:t>rotazione di 60°.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71463" y="3500438"/>
            <a:ext cx="28241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MEDIO GLUTEO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599113" y="3429000"/>
            <a:ext cx="31289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PICCOLO GLUTEO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727325" y="2276475"/>
            <a:ext cx="36020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33CC"/>
                </a:solidFill>
                <a:latin typeface="Arial Black" pitchFamily="34" charset="0"/>
              </a:rPr>
              <a:t>GRANDE ADDUTTORE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708275"/>
            <a:ext cx="1122362" cy="3078163"/>
          </a:xfrm>
          <a:prstGeom prst="rect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005263"/>
            <a:ext cx="1203325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005263"/>
            <a:ext cx="1201737" cy="208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724150" y="1052513"/>
            <a:ext cx="3684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31788" algn="just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u="sng">
                <a:solidFill>
                  <a:srgbClr val="0033CC"/>
                </a:solidFill>
                <a:latin typeface="Arial Black" pitchFamily="34" charset="0"/>
              </a:rPr>
              <a:t>Muscoli coinvolti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667000" y="16287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23850" y="1412875"/>
          <a:ext cx="3810000" cy="3600450"/>
        </p:xfrm>
        <a:graphic>
          <a:graphicData uri="http://schemas.openxmlformats.org/presentationml/2006/ole">
            <p:oleObj spid="_x0000_s6146" r:id="rId4" imgW="3172268" imgH="3000000" progId="">
              <p:embed/>
            </p:oleObj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79950" y="360363"/>
            <a:ext cx="4267200" cy="608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Le superfici mediali dell’anca </a:t>
            </a:r>
            <a:r>
              <a:rPr lang="it-IT" sz="2000">
                <a:solidFill>
                  <a:srgbClr val="0033CC"/>
                </a:solidFill>
              </a:rPr>
              <a:t>formano un’articolazione detta</a:t>
            </a: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CC"/>
                </a:solidFill>
              </a:rPr>
              <a:t>sinfisi pubica.</a:t>
            </a:r>
          </a:p>
          <a:p>
            <a:pPr algn="ctr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>
              <a:solidFill>
                <a:srgbClr val="0033CC"/>
              </a:solidFill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Sulla superficie laterale di ciascun osso coxale, la testa del femore si articola con la superficie concava dell’</a:t>
            </a:r>
            <a:r>
              <a:rPr lang="it-IT" sz="2400" b="1">
                <a:solidFill>
                  <a:srgbClr val="0033CC"/>
                </a:solidFill>
              </a:rPr>
              <a:t>acetabolo</a:t>
            </a:r>
            <a:r>
              <a:rPr lang="it-IT" sz="2000" b="1">
                <a:solidFill>
                  <a:srgbClr val="0033CC"/>
                </a:solidFill>
              </a:rPr>
              <a:t>.</a:t>
            </a:r>
          </a:p>
          <a:p>
            <a:pPr algn="ctr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>
              <a:solidFill>
                <a:srgbClr val="0033CC"/>
              </a:solidFill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I rami ileo-pubico e ischio-pubico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delimitano il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CC"/>
                </a:solidFill>
              </a:rPr>
              <a:t>forame otturatorio</a:t>
            </a:r>
            <a:r>
              <a:rPr lang="it-IT" sz="2000">
                <a:solidFill>
                  <a:srgbClr val="0033CC"/>
                </a:solidFill>
              </a:rPr>
              <a:t>,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importante per l’inserzione dei muscoli dell’anca.</a:t>
            </a:r>
          </a:p>
          <a:p>
            <a:pPr algn="ctr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>
              <a:solidFill>
                <a:srgbClr val="0033CC"/>
              </a:solidFill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Medialmente l’ileo si articola con il sacro, formando </a:t>
            </a:r>
            <a:r>
              <a:rPr lang="it-IT" sz="2400">
                <a:solidFill>
                  <a:srgbClr val="0033CC"/>
                </a:solidFill>
              </a:rPr>
              <a:t>l’</a:t>
            </a:r>
            <a:r>
              <a:rPr lang="it-IT" sz="2400" b="1">
                <a:solidFill>
                  <a:srgbClr val="0033CC"/>
                </a:solidFill>
              </a:rPr>
              <a:t>articolazione sacroiliaca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19213" y="15478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79500" y="179388"/>
          <a:ext cx="6840538" cy="3240087"/>
        </p:xfrm>
        <a:graphic>
          <a:graphicData uri="http://schemas.openxmlformats.org/presentationml/2006/ole">
            <p:oleObj spid="_x0000_s7170" r:id="rId4" imgW="6477904" imgH="3742857" progId="">
              <p:embed/>
            </p:oleObj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6513" y="3598863"/>
            <a:ext cx="9144000" cy="322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u="sng">
                <a:solidFill>
                  <a:srgbClr val="0033CC"/>
                </a:solidFill>
              </a:rPr>
              <a:t> ILEO: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Ai margini anteriori e posteriori si trovano le </a:t>
            </a:r>
            <a:r>
              <a:rPr lang="it-IT" sz="2200" b="1">
                <a:solidFill>
                  <a:srgbClr val="0033CC"/>
                </a:solidFill>
              </a:rPr>
              <a:t>spine iliache</a:t>
            </a:r>
            <a:r>
              <a:rPr lang="it-IT" sz="2400" b="1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e superiormente la</a:t>
            </a:r>
            <a:r>
              <a:rPr lang="it-IT" sz="2400" b="1">
                <a:solidFill>
                  <a:srgbClr val="0033CC"/>
                </a:solidFill>
              </a:rPr>
              <a:t> </a:t>
            </a:r>
            <a:r>
              <a:rPr lang="it-IT" sz="2200" b="1">
                <a:solidFill>
                  <a:srgbClr val="0033CC"/>
                </a:solidFill>
              </a:rPr>
              <a:t>cresta iliaca</a:t>
            </a:r>
            <a:r>
              <a:rPr lang="it-IT" sz="2400" b="1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Queste rappresentano importanti sedi d’inserzione di muscoli e legamenti.</a:t>
            </a:r>
          </a:p>
          <a:p>
            <a:pPr algn="ctr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>
              <a:solidFill>
                <a:srgbClr val="0033CC"/>
              </a:solidFill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Internamente la superficie concava della </a:t>
            </a:r>
            <a:r>
              <a:rPr lang="it-IT" sz="2200" b="1">
                <a:solidFill>
                  <a:srgbClr val="0033CC"/>
                </a:solidFill>
              </a:rPr>
              <a:t>fossa iliaca</a:t>
            </a:r>
            <a:r>
              <a:rPr lang="it-IT" sz="2000">
                <a:solidFill>
                  <a:srgbClr val="0033CC"/>
                </a:solidFill>
              </a:rPr>
              <a:t> contribuisce al sostegno degli organi addominali e fornisce un’ulteriore area inserzionale.</a:t>
            </a:r>
          </a:p>
          <a:p>
            <a:pPr algn="ctr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>
              <a:solidFill>
                <a:srgbClr val="0033CC"/>
              </a:solidFill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</a:rPr>
              <a:t>Sulla faccia esterna le </a:t>
            </a:r>
            <a:r>
              <a:rPr lang="it-IT" sz="2200" b="1">
                <a:solidFill>
                  <a:srgbClr val="0033CC"/>
                </a:solidFill>
              </a:rPr>
              <a:t>linee glutee</a:t>
            </a:r>
            <a:r>
              <a:rPr lang="it-IT" sz="2000">
                <a:solidFill>
                  <a:srgbClr val="0033CC"/>
                </a:solidFill>
              </a:rPr>
              <a:t> danno inserzione ai muscoli glutei.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1403350" y="3068638"/>
          <a:ext cx="6164263" cy="3565525"/>
        </p:xfrm>
        <a:graphic>
          <a:graphicData uri="http://schemas.openxmlformats.org/presentationml/2006/ole">
            <p:oleObj spid="_x0000_s8193" r:id="rId4" imgW="6477904" imgH="3742857" progId="">
              <p:embed/>
            </p:oleObj>
          </a:graphicData>
        </a:graphic>
      </p:graphicFrame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272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u="sng">
                <a:solidFill>
                  <a:srgbClr val="0033CC"/>
                </a:solidFill>
                <a:cs typeface="Times New Roman" pitchFamily="18" charset="0"/>
              </a:rPr>
              <a:t>L'ISCHIO</a:t>
            </a:r>
            <a:r>
              <a:rPr lang="it-IT" sz="2600">
                <a:solidFill>
                  <a:srgbClr val="0033CC"/>
                </a:solidFill>
                <a:cs typeface="Times New Roman" pitchFamily="18" charset="0"/>
              </a:rPr>
              <a:t>: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Si presenta come un ramo a forma di “c” aperta anteriormente,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che nella parte posteriore forma la </a:t>
            </a:r>
            <a:r>
              <a:rPr lang="it-IT" sz="2200" b="1">
                <a:solidFill>
                  <a:srgbClr val="0033CC"/>
                </a:solidFill>
                <a:cs typeface="Times New Roman" pitchFamily="18" charset="0"/>
              </a:rPr>
              <a:t>tuberosità ischiatica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Superiormente a questa, sul margine posteriore, si trova la </a:t>
            </a:r>
            <a:r>
              <a:rPr lang="it-IT" sz="2200" b="1">
                <a:solidFill>
                  <a:srgbClr val="0033CC"/>
                </a:solidFill>
                <a:cs typeface="Times New Roman" pitchFamily="18" charset="0"/>
              </a:rPr>
              <a:t>spina ischiatica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La spina ischiatica delimita la </a:t>
            </a:r>
            <a:r>
              <a:rPr lang="it-IT" sz="2200" b="1">
                <a:solidFill>
                  <a:srgbClr val="0033CC"/>
                </a:solidFill>
                <a:cs typeface="Times New Roman" pitchFamily="18" charset="0"/>
              </a:rPr>
              <a:t>grande e piccola incisura ischiatica</a:t>
            </a:r>
            <a:r>
              <a:rPr lang="it-IT" sz="2200">
                <a:solidFill>
                  <a:srgbClr val="0033CC"/>
                </a:solidFill>
                <a:cs typeface="Times New Roman" pitchFamily="18" charset="0"/>
              </a:rPr>
              <a:t>, </a:t>
            </a: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dove passano i vasi sanguigni e nervi destinati all'arto inferiore.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828800" y="5619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206875" y="838200"/>
          <a:ext cx="4937125" cy="5159375"/>
        </p:xfrm>
        <a:graphic>
          <a:graphicData uri="http://schemas.openxmlformats.org/presentationml/2006/ole">
            <p:oleObj spid="_x0000_s9218" r:id="rId4" imgW="5485714" imgH="5733333" progId="">
              <p:embed/>
            </p:oleObj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79388"/>
            <a:ext cx="3960813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Il </a:t>
            </a:r>
            <a:r>
              <a:rPr lang="it-IT" sz="2400" b="1" u="sng">
                <a:solidFill>
                  <a:srgbClr val="0033CC"/>
                </a:solidFill>
                <a:cs typeface="Times New Roman" pitchFamily="18" charset="0"/>
              </a:rPr>
              <a:t>FEMORE</a:t>
            </a: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 è l’osso più lungo e robusto del corpo</a:t>
            </a:r>
            <a:r>
              <a:rPr lang="it-IT" sz="2000">
                <a:solidFill>
                  <a:srgbClr val="0033CC"/>
                </a:solidFill>
              </a:rPr>
              <a:t>.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800">
              <a:solidFill>
                <a:srgbClr val="0033CC"/>
              </a:solidFill>
            </a:endParaRPr>
          </a:p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Si articola prossimalmente con le ossa dell’anca nell’articolazione 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33CC"/>
                </a:solidFill>
                <a:cs typeface="Times New Roman" pitchFamily="18" charset="0"/>
              </a:rPr>
              <a:t>COXO-FEMORALE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in cui la testa del femore</a:t>
            </a:r>
            <a:r>
              <a:rPr lang="it-IT" sz="2400" b="1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si articola  a livello della</a:t>
            </a:r>
            <a:r>
              <a:rPr lang="it-IT" sz="2400" b="1">
                <a:solidFill>
                  <a:srgbClr val="0033CC"/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200" b="1">
                <a:solidFill>
                  <a:srgbClr val="0033CC"/>
                </a:solidFill>
                <a:cs typeface="Times New Roman" pitchFamily="18" charset="0"/>
              </a:rPr>
              <a:t>cavità acetabolare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b="1">
              <a:solidFill>
                <a:srgbClr val="0033CC"/>
              </a:solidFill>
              <a:cs typeface="Times New Roman" pitchFamily="18" charset="0"/>
            </a:endParaRP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>
                <a:solidFill>
                  <a:srgbClr val="0033CC"/>
                </a:solidFill>
                <a:cs typeface="Times New Roman" pitchFamily="18" charset="0"/>
              </a:rPr>
              <a:t>Inferiormente e posteriormente al collo e corpo si trovano due protuberanze iserzionali: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>
                <a:solidFill>
                  <a:srgbClr val="0033CC"/>
                </a:solidFill>
                <a:cs typeface="Times New Roman" pitchFamily="18" charset="0"/>
              </a:rPr>
              <a:t>Il grande e piccolo trocantere.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>
              <a:solidFill>
                <a:srgbClr val="0033CC"/>
              </a:solidFill>
              <a:cs typeface="Times New Roman" pitchFamily="18" charset="0"/>
            </a:endParaRP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50825" y="260350"/>
            <a:ext cx="8713788" cy="1584325"/>
          </a:xfrm>
          <a:ln/>
        </p:spPr>
        <p:txBody>
          <a:bodyPr anchor="t"/>
          <a:lstStyle/>
          <a:p>
            <a:pPr>
              <a:spcBef>
                <a:spcPts val="9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sz="3600" b="1" u="sng">
                <a:solidFill>
                  <a:srgbClr val="0033CC"/>
                </a:solidFill>
                <a:latin typeface="Arial Black" pitchFamily="34" charset="0"/>
              </a:rPr>
              <a:t>L’ARTICOLAZIONE COXO FEMORALE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700213"/>
            <a:ext cx="6207125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6425" cy="599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3496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200">
                <a:solidFill>
                  <a:srgbClr val="0000FF"/>
                </a:solidFill>
              </a:rPr>
              <a:t>L’ articolazione coxo-femorale è una tipica</a:t>
            </a:r>
            <a:r>
              <a:rPr lang="it-IT" sz="2200" b="1">
                <a:solidFill>
                  <a:srgbClr val="0000FF"/>
                </a:solidFill>
              </a:rPr>
              <a:t> enartrosi </a:t>
            </a:r>
            <a:r>
              <a:rPr lang="it-IT" sz="2200">
                <a:solidFill>
                  <a:srgbClr val="0000FF"/>
                </a:solidFill>
              </a:rPr>
              <a:t>che unisce il femore all’osso dell’anca.</a:t>
            </a:r>
          </a:p>
          <a:p>
            <a:pPr marL="342900" indent="-33496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200">
                <a:solidFill>
                  <a:srgbClr val="0000FF"/>
                </a:solidFill>
              </a:rPr>
              <a:t>L'osso dell'anca vi concorre con una cavità articolare quasi emisferica, l'acetabolo, e con la testa femorale che rappresenta circa i 2/3 di una sfera piena di 4 o 5 cm di diametro.</a:t>
            </a:r>
          </a:p>
          <a:p>
            <a:pPr marL="342900" indent="-33496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200">
                <a:solidFill>
                  <a:srgbClr val="0000FF"/>
                </a:solidFill>
              </a:rPr>
              <a:t>Attraverso il suo centro geometrico passano i </a:t>
            </a:r>
            <a:r>
              <a:rPr lang="it-IT" sz="2200" b="1">
                <a:solidFill>
                  <a:srgbClr val="0000FF"/>
                </a:solidFill>
              </a:rPr>
              <a:t>3 assi</a:t>
            </a:r>
            <a:r>
              <a:rPr lang="it-IT" sz="2200">
                <a:solidFill>
                  <a:srgbClr val="0000FF"/>
                </a:solidFill>
              </a:rPr>
              <a:t> dell'articolazione:</a:t>
            </a:r>
          </a:p>
          <a:p>
            <a:pPr marL="342900" indent="-33496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200" b="1">
                <a:solidFill>
                  <a:srgbClr val="0000FF"/>
                </a:solidFill>
              </a:rPr>
              <a:t>Orizzontale, verticale </a:t>
            </a:r>
            <a:r>
              <a:rPr lang="it-IT" sz="2200">
                <a:solidFill>
                  <a:srgbClr val="0000FF"/>
                </a:solidFill>
              </a:rPr>
              <a:t>e</a:t>
            </a:r>
            <a:r>
              <a:rPr lang="it-IT" sz="2200" b="1">
                <a:solidFill>
                  <a:srgbClr val="0000FF"/>
                </a:solidFill>
              </a:rPr>
              <a:t> antero-posteriore.</a:t>
            </a:r>
          </a:p>
          <a:p>
            <a:pPr marL="342900" indent="-33496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200">
              <a:solidFill>
                <a:srgbClr val="0000FF"/>
              </a:solidFill>
            </a:endParaRPr>
          </a:p>
          <a:p>
            <a:pPr marL="342900" indent="-33496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2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1146</Words>
  <PresentationFormat>Presentazione su schermo (4:3)</PresentationFormat>
  <Paragraphs>281</Paragraphs>
  <Slides>35</Slides>
  <Notes>35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35</vt:i4>
      </vt:variant>
    </vt:vector>
  </HeadingPairs>
  <TitlesOfParts>
    <vt:vector size="46" baseType="lpstr">
      <vt:lpstr>Times New Roman</vt:lpstr>
      <vt:lpstr>Arial</vt:lpstr>
      <vt:lpstr>SimSun</vt:lpstr>
      <vt:lpstr>Arial Unicode MS</vt:lpstr>
      <vt:lpstr>Elephant</vt:lpstr>
      <vt:lpstr>Arial Black</vt:lpstr>
      <vt:lpstr>Wingdings</vt:lpstr>
      <vt:lpstr>Century Schoolbook</vt:lpstr>
      <vt:lpstr>Tw Cen MT</vt:lpstr>
      <vt:lpstr>Calibri</vt:lpstr>
      <vt:lpstr>Tema di Office</vt:lpstr>
      <vt:lpstr>Diapositiva 1</vt:lpstr>
      <vt:lpstr>LE OSSA COINVOLTE NELL’ARTICOLAZIONE DELL’ANCA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BIOMECCANICA DEL MOVIMENTO</vt:lpstr>
      <vt:lpstr>FLESSIONE DELL’ANCA</vt:lpstr>
      <vt:lpstr>Diapositiva 19</vt:lpstr>
      <vt:lpstr>Diapositiva 20</vt:lpstr>
      <vt:lpstr>ESTENSIONE DELL’ANCA</vt:lpstr>
      <vt:lpstr>Diapositiva 22</vt:lpstr>
      <vt:lpstr>Diapositiva 23</vt:lpstr>
      <vt:lpstr>ABDUZIONE DELL’ANCA</vt:lpstr>
      <vt:lpstr>Diapositiva 25</vt:lpstr>
      <vt:lpstr>Diapositiva 26</vt:lpstr>
      <vt:lpstr>ADDUZIONE DELL’ANCA</vt:lpstr>
      <vt:lpstr>Diapositiva 28</vt:lpstr>
      <vt:lpstr>Diapositiva 29</vt:lpstr>
      <vt:lpstr>ROTAZIONE ESTERNA DELL’ANCA</vt:lpstr>
      <vt:lpstr>Diapositiva 31</vt:lpstr>
      <vt:lpstr>Diapositiva 32</vt:lpstr>
      <vt:lpstr>ROTAZIONE INTERNA DELL’ANCA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Smutti86</cp:lastModifiedBy>
  <cp:revision>69</cp:revision>
  <cp:lastPrinted>1601-01-01T00:00:00Z</cp:lastPrinted>
  <dcterms:created xsi:type="dcterms:W3CDTF">2008-04-11T15:47:38Z</dcterms:created>
  <dcterms:modified xsi:type="dcterms:W3CDTF">2014-01-07T11:47:59Z</dcterms:modified>
</cp:coreProperties>
</file>