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266" r:id="rId3"/>
    <p:sldId id="257" r:id="rId4"/>
    <p:sldId id="260" r:id="rId5"/>
    <p:sldId id="267" r:id="rId6"/>
    <p:sldId id="261" r:id="rId7"/>
    <p:sldId id="262" r:id="rId8"/>
    <p:sldId id="268" r:id="rId9"/>
    <p:sldId id="263" r:id="rId10"/>
    <p:sldId id="264" r:id="rId11"/>
    <p:sldId id="265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1AF8F-30E8-4456-AAD7-F71C947A13CA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1D280-D86B-4B05-B3D4-700E2E9D57B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B3F61-443E-41E5-90AC-65B989C13EA8}" type="datetimeFigureOut">
              <a:rPr lang="it-IT" smtClean="0"/>
              <a:pPr/>
              <a:t>07/01/2014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91F9CB-AEF0-4F97-B729-5D247042E11D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05032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Anatomia e biomeccanica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colonna vertebrale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483768" y="33265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Inclinazione laterale e rotazione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60" y="980728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Contrazione muscoli parete addominale, muscoli dorsali in sinergia con erettori spinali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Angolo inclinazione laterale 40°, rotazione del tronco 40° per lato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Limiti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 l="7237" r="7895" b="4651"/>
          <a:stretch>
            <a:fillRect/>
          </a:stretch>
        </p:blipFill>
        <p:spPr bwMode="auto">
          <a:xfrm>
            <a:off x="251520" y="1124744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483768" y="3326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Statica della colonna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11960" y="1340768"/>
            <a:ext cx="43924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statica della colonna fa riferimento al segmento sacro-lombare</a:t>
            </a:r>
          </a:p>
          <a:p>
            <a:pPr marL="0" marR="0" lvl="0" indent="107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Angolo sacrale 30°-35°</a:t>
            </a:r>
          </a:p>
          <a:p>
            <a:pPr marL="0" marR="0" lvl="0" indent="107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Angolo lombo-sacrale 140°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60648"/>
            <a:ext cx="273630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Muscoli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12474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280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30103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4766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29523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429000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326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 t="5503" b="4560"/>
          <a:stretch>
            <a:fillRect/>
          </a:stretch>
        </p:blipFill>
        <p:spPr bwMode="auto">
          <a:xfrm>
            <a:off x="2483768" y="260648"/>
            <a:ext cx="620035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606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colonna vertebrale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412776"/>
            <a:ext cx="80648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Funzioni: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Protezione midollo spinale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Sostegno del capo, del busto e degli arti inferiori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Ammortizzamento delle sollecitazioni provenienti dall’interno del corpo e dall’ambiente esterno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Adatta il busto a tutte quelle posizioni che facilitano l’avvicinamento fra i segmenti corporei craniale/caudale o fra questi e il busto e il bacino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l di schiena"/>
          <p:cNvPicPr/>
          <p:nvPr/>
        </p:nvPicPr>
        <p:blipFill>
          <a:blip r:embed="rId2" cstate="print"/>
          <a:srcRect t="4583"/>
          <a:stretch>
            <a:fillRect/>
          </a:stretch>
        </p:blipFill>
        <p:spPr bwMode="auto">
          <a:xfrm>
            <a:off x="395536" y="1412776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Movimenti colonna vertebrale"/>
          <p:cNvPicPr/>
          <p:nvPr/>
        </p:nvPicPr>
        <p:blipFill>
          <a:blip r:embed="rId3" cstate="print"/>
          <a:srcRect t="2871"/>
          <a:stretch>
            <a:fillRect/>
          </a:stretch>
        </p:blipFill>
        <p:spPr bwMode="auto">
          <a:xfrm>
            <a:off x="4355976" y="3861048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067944" y="692696"/>
            <a:ext cx="396044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7 vertebre cervicali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12 vertebre dorsali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5 vertebre lombari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5 vertebre sacrali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 3-5 vertebre coccigee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Morfologia generale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65133"/>
            <a:ext cx="4707422" cy="29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475656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Articolazioni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196752"/>
            <a:ext cx="8280920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Rachide anteriore: disco intervertebrale e faccette articolari superiori e inferiori dei corpi vertebrali (unità funzionale spinale-FSU)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35699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Rachide posteriore:  faccette articolari posizionate subito dopo i peduncoli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6064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Rachide anteriore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 t="30151" r="45765" b="7470"/>
          <a:stretch>
            <a:fillRect/>
          </a:stretch>
        </p:blipFill>
        <p:spPr bwMode="auto">
          <a:xfrm>
            <a:off x="5436096" y="3645024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908720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Disco intervertebrale: composto da una parte centrale, nucleo polposo, e una porzione periferica, anello fibroso.</a:t>
            </a:r>
          </a:p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Funzione: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Motilità (legata allo spessore del disco)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Ammortizzamento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2606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Rachide posteriore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1916832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Cartilagine articolare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Capsula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Membrana e liquido sinoviale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Legamenti</a:t>
            </a:r>
          </a:p>
        </p:txBody>
      </p:sp>
      <p:pic>
        <p:nvPicPr>
          <p:cNvPr id="6" name="Immagine 5" descr="ANATOMIA COLONNA VERTEBRALE"/>
          <p:cNvPicPr/>
          <p:nvPr/>
        </p:nvPicPr>
        <p:blipFill>
          <a:blip r:embed="rId2" cstate="print"/>
          <a:srcRect b="5393"/>
          <a:stretch>
            <a:fillRect/>
          </a:stretch>
        </p:blipFill>
        <p:spPr bwMode="auto">
          <a:xfrm>
            <a:off x="611560" y="1772816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mento_junghans" descr="http://www.ilfisiatra.it/Immagini/colonna_Vertebre02.jpg"/>
          <p:cNvPicPr/>
          <p:nvPr/>
        </p:nvPicPr>
        <p:blipFill>
          <a:blip r:embed="rId2" cstate="print"/>
          <a:srcRect b="10559"/>
          <a:stretch>
            <a:fillRect/>
          </a:stretch>
        </p:blipFill>
        <p:spPr bwMode="auto">
          <a:xfrm>
            <a:off x="5004048" y="3645024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475656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0872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Requisiti fondamentali: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Pilastro anteriore A: funzione di rigidità per efficienza statica e protezione organi.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Pilastro posteriore B: funzione di flessibilità, ruolo guida del movimento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it-IT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A+B=FSU</a:t>
            </a:r>
          </a:p>
          <a:p>
            <a:pPr>
              <a:lnSpc>
                <a:spcPct val="150000"/>
              </a:lnSpc>
            </a:pP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 t="3960" b="3465"/>
          <a:stretch>
            <a:fillRect/>
          </a:stretch>
        </p:blipFill>
        <p:spPr bwMode="auto">
          <a:xfrm>
            <a:off x="323528" y="908720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funzione_vertebrale" descr="http://www.ilfisiatra.it/Immagini/colonna_Vertebre03.jpg"/>
          <p:cNvPicPr/>
          <p:nvPr/>
        </p:nvPicPr>
        <p:blipFill>
          <a:blip r:embed="rId3" cstate="print"/>
          <a:srcRect l="9675" t="12004" r="10824" b="11111"/>
          <a:stretch>
            <a:fillRect/>
          </a:stretch>
        </p:blipFill>
        <p:spPr bwMode="auto">
          <a:xfrm>
            <a:off x="683568" y="3861048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419872" y="620688"/>
            <a:ext cx="5472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bg1"/>
                </a:solidFill>
              </a:rPr>
              <a:t>TRIPODE ARTICOLARE: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Ripartisce gli appoggi in avanti sui corpi e sul disco e posteriormente sulle due apofisi articolari.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Equilibrio: proiezione del centro di gravità del disco passa per il centro del tripode.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Funzione di leva del primo tipo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23928" y="2606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Estensione (a)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969238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21088"/>
            <a:ext cx="1979871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827584" y="350100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Flessione (b)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83768" y="908720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Contrazione muscoli posteriori (erettori spinali)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Angolo 45°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Limiti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3933056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Contrazione muscoli parete addominale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Angolo 100°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/>
                </a:solidFill>
              </a:rPr>
              <a:t>Limiti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309</Words>
  <Application>Microsoft Office PowerPoint</Application>
  <PresentationFormat>Presentazione su schermo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Equinozio</vt:lpstr>
      <vt:lpstr>Anatomia e biomeccanica  della colonna vertebrale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BRESCIA FACOLTÀ  DI MEDICINA E CHIRURGIA Corso di Laurea magistrale in Scienze e Tecniche delle Attività Motorie Preventive e Adattate   Anatomia dell’età evolutiva Docente- prof. Lonati Claudio</dc:title>
  <dc:creator>Smutti</dc:creator>
  <cp:lastModifiedBy>Smutti86</cp:lastModifiedBy>
  <cp:revision>47</cp:revision>
  <dcterms:created xsi:type="dcterms:W3CDTF">2011-01-08T14:42:59Z</dcterms:created>
  <dcterms:modified xsi:type="dcterms:W3CDTF">2014-01-07T11:50:52Z</dcterms:modified>
</cp:coreProperties>
</file>