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76" r:id="rId4"/>
    <p:sldId id="280" r:id="rId5"/>
    <p:sldId id="281" r:id="rId6"/>
    <p:sldId id="277" r:id="rId7"/>
    <p:sldId id="266" r:id="rId8"/>
    <p:sldId id="263" r:id="rId9"/>
    <p:sldId id="26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CC"/>
    <a:srgbClr val="0033CC"/>
    <a:srgbClr val="4370FF"/>
    <a:srgbClr val="A1E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B295-8AF6-4ABA-8E64-587A023D9D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A25-1224-4BE5-AB2A-244E0E577E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5820-52F5-4F0E-9A59-2BE7290CCE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F154-CB36-49D2-845B-08319D8ABE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A8F4-5F00-43D3-953C-35308EE7A5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0E7D-0216-4457-B3BF-F2DAD5D217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EBEA-4D50-4E72-9D6E-EE9B91F553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FF5BA-C33F-4254-AF7F-E3F45F96E9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5535-0E52-441E-A364-25BF7E528A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D7DE-7319-492C-A0AB-D5C197838B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D23C-D439-4475-A255-A4DD99DCD8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A811E-3CDD-4EA4-A125-B6E5B71740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DEC-7BF7-4600-A192-D71D07BE8D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BD3B-F740-4D8B-A850-27467B5687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8876-6C40-4782-9AA1-9BD03E9FD4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37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B6B346-20F2-4FD1-A6DF-ADA968DECC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916113"/>
            <a:ext cx="3814763" cy="4146550"/>
          </a:xfrm>
        </p:spPr>
      </p:pic>
      <p:sp>
        <p:nvSpPr>
          <p:cNvPr id="4100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260350"/>
            <a:ext cx="2449513" cy="431800"/>
          </a:xfrm>
          <a:prstGeom prst="actionButtonBlank">
            <a:avLst/>
          </a:prstGeom>
          <a:solidFill>
            <a:srgbClr val="437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/>
              <a:t>LA BIOMECCANICA DEL PIEDE</a:t>
            </a:r>
          </a:p>
        </p:txBody>
      </p:sp>
      <p:pic>
        <p:nvPicPr>
          <p:cNvPr id="4101" name="Picture 8" descr="ossa del pied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l="2258" t="2484" b="635"/>
          <a:stretch>
            <a:fillRect/>
          </a:stretch>
        </p:blipFill>
        <p:spPr>
          <a:xfrm>
            <a:off x="179388" y="1125538"/>
            <a:ext cx="4752975" cy="432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it-IT" b="1" u="sng" smtClean="0">
                <a:solidFill>
                  <a:schemeClr val="accent2"/>
                </a:solidFill>
              </a:rPr>
              <a:t>I MOVIMENTI DEL PIEDE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6335713" cy="3671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b="1" smtClean="0">
                <a:solidFill>
                  <a:srgbClr val="000099"/>
                </a:solidFill>
              </a:rPr>
              <a:t>ESTENSIONE PLANTARE</a:t>
            </a:r>
          </a:p>
          <a:p>
            <a:pPr eaLnBrk="1" hangingPunct="1">
              <a:lnSpc>
                <a:spcPct val="80000"/>
              </a:lnSpc>
            </a:pPr>
            <a:endParaRPr lang="it-IT" sz="20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000" b="1" smtClean="0">
                <a:solidFill>
                  <a:srgbClr val="000099"/>
                </a:solidFill>
              </a:rPr>
              <a:t>FLESSIONE DORSALE</a:t>
            </a:r>
          </a:p>
          <a:p>
            <a:pPr eaLnBrk="1" hangingPunct="1">
              <a:lnSpc>
                <a:spcPct val="80000"/>
              </a:lnSpc>
            </a:pPr>
            <a:endParaRPr lang="it-IT" sz="20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000" b="1" smtClean="0">
                <a:solidFill>
                  <a:srgbClr val="000099"/>
                </a:solidFill>
              </a:rPr>
              <a:t>EVERSIONE o PRONAZIONE</a:t>
            </a:r>
          </a:p>
          <a:p>
            <a:pPr eaLnBrk="1" hangingPunct="1">
              <a:lnSpc>
                <a:spcPct val="80000"/>
              </a:lnSpc>
            </a:pPr>
            <a:endParaRPr lang="it-IT" sz="20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000" b="1" smtClean="0">
                <a:solidFill>
                  <a:srgbClr val="000099"/>
                </a:solidFill>
              </a:rPr>
              <a:t>INVERSIONE o SUPINAZIONE</a:t>
            </a:r>
          </a:p>
          <a:p>
            <a:pPr eaLnBrk="1" hangingPunct="1">
              <a:lnSpc>
                <a:spcPct val="80000"/>
              </a:lnSpc>
            </a:pPr>
            <a:endParaRPr lang="it-IT" sz="20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smtClean="0">
                <a:solidFill>
                  <a:srgbClr val="000099"/>
                </a:solidFill>
              </a:rPr>
              <a:t>        </a:t>
            </a:r>
          </a:p>
        </p:txBody>
      </p:sp>
      <p:pic>
        <p:nvPicPr>
          <p:cNvPr id="5124" name="Picture 5" descr="fless dors e plant piede"/>
          <p:cNvPicPr>
            <a:picLocks noChangeAspect="1" noChangeArrowheads="1"/>
          </p:cNvPicPr>
          <p:nvPr/>
        </p:nvPicPr>
        <p:blipFill>
          <a:blip r:embed="rId2"/>
          <a:srcRect l="10609" t="1378" r="46642"/>
          <a:stretch>
            <a:fillRect/>
          </a:stretch>
        </p:blipFill>
        <p:spPr bwMode="auto">
          <a:xfrm>
            <a:off x="4140200" y="981075"/>
            <a:ext cx="4662488" cy="568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55" name="Group 75"/>
          <p:cNvGraphicFramePr>
            <a:graphicFrameLocks noGrp="1"/>
          </p:cNvGraphicFramePr>
          <p:nvPr>
            <p:ph sz="quarter" idx="2"/>
          </p:nvPr>
        </p:nvGraphicFramePr>
        <p:xfrm>
          <a:off x="250825" y="188913"/>
          <a:ext cx="6049963" cy="6236208"/>
        </p:xfrm>
        <a:graphic>
          <a:graphicData uri="http://schemas.openxmlformats.org/drawingml/2006/table">
            <a:tbl>
              <a:tblPr/>
              <a:tblGrid>
                <a:gridCol w="60499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ESTENSIONE PLANTARE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Piano: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Sagittale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Asse: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Trasversale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MOTORI: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- Gastrocnemio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Soleo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ANTAGONISTI: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- TIBIALE ANTERIORE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- ESTENSORE LUNGO DELLE DITA E DELL’ALLUCE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ACCESSORI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- PERONE LUNGO E BREVE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- FLESSORE LUNGO DELLE DITA E DELL’ALLUCE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- TIBIALE POSTERIORE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- PLANTARE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FISSAZIONE: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PESO DELLA COSCIA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MUSCOLO QUADRICIPITE FEMORALE</a:t>
                      </a:r>
                      <a:endParaRPr kumimoji="0" lang="it-I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AMPIEZZA MOVIMENTO:</a:t>
                      </a:r>
                      <a:r>
                        <a:rPr kumimoji="0" 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DA 0° A 40° - 45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°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250825" y="4941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800" b="1">
              <a:solidFill>
                <a:srgbClr val="000099"/>
              </a:solidFill>
            </a:endParaRPr>
          </a:p>
        </p:txBody>
      </p:sp>
      <p:pic>
        <p:nvPicPr>
          <p:cNvPr id="6158" name="Picture 73" descr="clip_image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76250"/>
            <a:ext cx="13922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74" descr="clip_image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644900"/>
            <a:ext cx="16637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02" name="Group 34"/>
          <p:cNvGraphicFramePr>
            <a:graphicFrameLocks noGrp="1"/>
          </p:cNvGraphicFramePr>
          <p:nvPr>
            <p:ph idx="1"/>
          </p:nvPr>
        </p:nvGraphicFramePr>
        <p:xfrm>
          <a:off x="323850" y="188913"/>
          <a:ext cx="4679950" cy="6177598"/>
        </p:xfrm>
        <a:graphic>
          <a:graphicData uri="http://schemas.openxmlformats.org/drawingml/2006/table">
            <a:tbl>
              <a:tblPr/>
              <a:tblGrid>
                <a:gridCol w="4679950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FLESSIONE DORSALE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Piano: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Sagittale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Asse: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Trasversale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MOTORI: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Tibiale anteriore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Estensore lungo delle dita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AGONISTI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TIBIALE ANTERIORE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ANTAGONISTI: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SOLEO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GASTROCNEMIO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ACCESSORI: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ESTENSORE LUNGO DELLE DITA E DELL’ALLUCE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FISSAZIONE: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PESO ARTO INFERIORE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AMPIEZZA MOVIMENTO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: DA 0° A 30°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9" name="Picture 20" descr="clip_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716338"/>
            <a:ext cx="21478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1" descr="clip_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92150"/>
            <a:ext cx="9064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2" descr="clip_image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692150"/>
            <a:ext cx="129698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3" descr="clip_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989138"/>
            <a:ext cx="12223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67" name="Group 51"/>
          <p:cNvGraphicFramePr>
            <a:graphicFrameLocks noGrp="1"/>
          </p:cNvGraphicFramePr>
          <p:nvPr>
            <p:ph sz="half" idx="1"/>
          </p:nvPr>
        </p:nvGraphicFramePr>
        <p:xfrm>
          <a:off x="179388" y="260350"/>
          <a:ext cx="4392612" cy="6041136"/>
        </p:xfrm>
        <a:graphic>
          <a:graphicData uri="http://schemas.openxmlformats.org/drawingml/2006/table">
            <a:tbl>
              <a:tblPr/>
              <a:tblGrid>
                <a:gridCol w="43926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EVERSIONE o PRONAZIONE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Piano: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Frontale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Asse: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Anteroposteriore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MOTORI: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Peroneo lungo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Peroneo breve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AGONISTI: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PERONEO LUNGO E BREVE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ANTAGONISTI: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TRICIPITE SURALE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TIBIALE POSTERIORE E ANTERIORE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FLESSORE LUNGO DELLE DITA E DELL’ALLUCE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ACCESSORI: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ESTENSORE LUNGO DELLE DITA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PERONEO TERZO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FISSAZIONE: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PESO DELL’ARTO INFERIORE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02" name="Picture 46" descr="supinaz e pronaz pied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32715" t="23505" r="48323" b="46179"/>
          <a:stretch>
            <a:fillRect/>
          </a:stretch>
        </p:blipFill>
        <p:spPr>
          <a:xfrm>
            <a:off x="4716463" y="1700213"/>
            <a:ext cx="4241800" cy="3084512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6" name="Group 52"/>
          <p:cNvGraphicFramePr>
            <a:graphicFrameLocks noGrp="1"/>
          </p:cNvGraphicFramePr>
          <p:nvPr>
            <p:ph sz="half" idx="1"/>
          </p:nvPr>
        </p:nvGraphicFramePr>
        <p:xfrm>
          <a:off x="250825" y="188913"/>
          <a:ext cx="4681538" cy="6443472"/>
        </p:xfrm>
        <a:graphic>
          <a:graphicData uri="http://schemas.openxmlformats.org/drawingml/2006/table">
            <a:tbl>
              <a:tblPr/>
              <a:tblGrid>
                <a:gridCol w="4681538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INVERSIONE o SUPINAZIONE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2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Piano: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Frontale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Asse: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Anteroposteriore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INTERESSATI: 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Gastrocnemio, Soleo, Plantare,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Flessore lungo delle dita,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Tibiale posteriore, Tibiale anteriore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AGONISTI: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- TRICIPITE SURALE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- TIBIALE POSTERIORE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ANTAGONISTI:</a:t>
                      </a:r>
                      <a:r>
                        <a:rPr kumimoji="0" lang="it-I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PERONEO LUNGO E BREVE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- ESTENSORE LUNGO DELLE DITA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- PERONEO TERZO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MUSCOLI ACCESSORI: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FLESSORE LUNGO DELL’ALLUCE 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DELLE DITA, TIBIALE ANTERIRE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FISSAZIONE: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PESO DELL’ARTO INFERIORE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7" name="Picture 48" descr="supinaz e pronaz pied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71600" t="14497" r="9969" b="55396"/>
          <a:stretch>
            <a:fillRect/>
          </a:stretch>
        </p:blipFill>
        <p:spPr>
          <a:xfrm>
            <a:off x="5076825" y="1700213"/>
            <a:ext cx="3887788" cy="3375025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it-IT" sz="2400" b="1" smtClean="0">
                <a:solidFill>
                  <a:schemeClr val="accent2"/>
                </a:solidFill>
              </a:rPr>
              <a:t>L’ADATTAMENTO DELLA VOLTA PLANTARE AL TERRENO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6551613" cy="2087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600" b="1" smtClean="0">
                <a:solidFill>
                  <a:schemeClr val="accent2"/>
                </a:solidFill>
              </a:rPr>
              <a:t>Il piede  può adattarsi alle asperità del terreno per assicurare il migliore collegamento possibile al suolo.</a:t>
            </a:r>
          </a:p>
          <a:p>
            <a:pPr eaLnBrk="1" hangingPunct="1">
              <a:lnSpc>
                <a:spcPct val="80000"/>
              </a:lnSpc>
            </a:pPr>
            <a:endParaRPr lang="it-IT" sz="1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1600" b="1" smtClean="0">
                <a:solidFill>
                  <a:schemeClr val="accent2"/>
                </a:solidFill>
              </a:rPr>
              <a:t>Il bambino cammina spesso su un suolo liscio e resistente con i piedi protetti da calzature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600" b="1" smtClean="0">
                <a:solidFill>
                  <a:schemeClr val="accent2"/>
                </a:solidFill>
              </a:rPr>
              <a:t>QUINDI: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600" b="1" smtClean="0">
                <a:solidFill>
                  <a:schemeClr val="accent2"/>
                </a:solidFill>
              </a:rPr>
              <a:t>      - le sue volte plantari devono fare minimi adattamenti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600" b="1" smtClean="0">
                <a:solidFill>
                  <a:schemeClr val="accent2"/>
                </a:solidFill>
              </a:rPr>
              <a:t>      - i muscoli che ne sono il principale sostegno finiscono per atrofizzarsi.</a:t>
            </a:r>
          </a:p>
        </p:txBody>
      </p:sp>
      <p:pic>
        <p:nvPicPr>
          <p:cNvPr id="10244" name="Picture 4" descr="img113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 l="61406" t="13124" r="25334" b="62274"/>
          <a:stretch>
            <a:fillRect/>
          </a:stretch>
        </p:blipFill>
        <p:spPr>
          <a:xfrm>
            <a:off x="395288" y="3068638"/>
            <a:ext cx="2016125" cy="1733550"/>
          </a:xfrm>
          <a:noFill/>
        </p:spPr>
      </p:pic>
      <p:pic>
        <p:nvPicPr>
          <p:cNvPr id="10245" name="Picture 6" descr="img113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 l="86394" t="41840" b="36523"/>
          <a:stretch>
            <a:fillRect/>
          </a:stretch>
        </p:blipFill>
        <p:spPr>
          <a:xfrm>
            <a:off x="1547813" y="4868863"/>
            <a:ext cx="2087562" cy="1779587"/>
          </a:xfrm>
          <a:noFill/>
        </p:spPr>
      </p:pic>
      <p:pic>
        <p:nvPicPr>
          <p:cNvPr id="10246" name="Picture 8" descr="img113"/>
          <p:cNvPicPr>
            <a:picLocks noChangeAspect="1" noChangeArrowheads="1"/>
          </p:cNvPicPr>
          <p:nvPr/>
        </p:nvPicPr>
        <p:blipFill>
          <a:blip r:embed="rId3"/>
          <a:srcRect l="73276" t="13124" r="11337" b="51747"/>
          <a:stretch>
            <a:fillRect/>
          </a:stretch>
        </p:blipFill>
        <p:spPr bwMode="auto">
          <a:xfrm>
            <a:off x="6659563" y="765175"/>
            <a:ext cx="1854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635375" y="3141663"/>
            <a:ext cx="518477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chemeClr val="accent2"/>
                </a:solidFill>
              </a:rPr>
              <a:t>Il bambino se cammina a piedi nudi su una spiaggia o sui sassi permette alla volta plantare di ritrovare le sue capacità di adattamento.</a:t>
            </a:r>
          </a:p>
          <a:p>
            <a:endParaRPr lang="it-IT" sz="1600" b="1">
              <a:solidFill>
                <a:schemeClr val="accent2"/>
              </a:solidFill>
            </a:endParaRPr>
          </a:p>
          <a:p>
            <a:r>
              <a:rPr lang="it-IT" sz="1600" b="1" u="sng">
                <a:solidFill>
                  <a:schemeClr val="accent2"/>
                </a:solidFill>
              </a:rPr>
              <a:t>Nella scalata</a:t>
            </a:r>
            <a:r>
              <a:rPr lang="it-IT" sz="1600" b="1">
                <a:solidFill>
                  <a:schemeClr val="accent2"/>
                </a:solidFill>
              </a:rPr>
              <a:t> è necessario un buon ancoraggio del piede a valle perpendicolarmente alla linea di pendenza, invece il piede a monte viene appoggiato al suolo in flessione massima e nel verso della salita.</a:t>
            </a:r>
          </a:p>
          <a:p>
            <a:endParaRPr lang="it-IT" sz="1600" b="1">
              <a:solidFill>
                <a:schemeClr val="accent2"/>
              </a:solidFill>
            </a:endParaRPr>
          </a:p>
          <a:p>
            <a:r>
              <a:rPr lang="it-IT" sz="1600" b="1" u="sng">
                <a:solidFill>
                  <a:schemeClr val="accent2"/>
                </a:solidFill>
              </a:rPr>
              <a:t>In discesa</a:t>
            </a:r>
            <a:r>
              <a:rPr lang="it-IT" sz="1600" b="1">
                <a:solidFill>
                  <a:schemeClr val="accent2"/>
                </a:solidFill>
              </a:rPr>
              <a:t> invece si obbliga il piede ad un atteggiamento in eversione per ottenere una aderenza massima</a:t>
            </a:r>
          </a:p>
          <a:p>
            <a:pPr>
              <a:spcBef>
                <a:spcPct val="50000"/>
              </a:spcBef>
            </a:pPr>
            <a:endParaRPr lang="it-IT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08963" cy="720725"/>
          </a:xfrm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rgbClr val="0066CC"/>
                </a:solidFill>
              </a:rPr>
              <a:t>LA VOLTA PLANTARE è l’architettura del piede</a:t>
            </a:r>
          </a:p>
        </p:txBody>
      </p:sp>
      <p:pic>
        <p:nvPicPr>
          <p:cNvPr id="11267" name="Picture 4" descr="img10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50731" t="2774" b="8752"/>
          <a:stretch>
            <a:fillRect/>
          </a:stretch>
        </p:blipFill>
        <p:spPr>
          <a:xfrm>
            <a:off x="3995738" y="1125538"/>
            <a:ext cx="4608512" cy="4570412"/>
          </a:xfrm>
          <a:noFill/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11188" y="1268413"/>
            <a:ext cx="31686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b="1">
                <a:solidFill>
                  <a:schemeClr val="accent2"/>
                </a:solidFill>
              </a:rPr>
              <a:t> può adattarsi a tutte le asperità del terreno e trasmettere al suolo le sollecitazioni ed il peso del corpo nelle migliori condizioni meccaniche</a:t>
            </a:r>
          </a:p>
          <a:p>
            <a:pPr>
              <a:buFontTx/>
              <a:buChar char="-"/>
            </a:pPr>
            <a:endParaRPr lang="it-IT" sz="800" b="1">
              <a:solidFill>
                <a:schemeClr val="accent2"/>
              </a:solidFill>
            </a:endParaRPr>
          </a:p>
          <a:p>
            <a:r>
              <a:rPr lang="it-IT" b="1">
                <a:solidFill>
                  <a:schemeClr val="accent2"/>
                </a:solidFill>
              </a:rPr>
              <a:t>- ha un ruolo ammortizzante indispensabile alla scioltezza della deambulazione.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110"/>
          <p:cNvPicPr>
            <a:picLocks noChangeAspect="1" noChangeArrowheads="1"/>
          </p:cNvPicPr>
          <p:nvPr/>
        </p:nvPicPr>
        <p:blipFill>
          <a:blip r:embed="rId2"/>
          <a:srcRect l="49512" t="9557" r="18967" b="63005"/>
          <a:stretch>
            <a:fillRect/>
          </a:stretch>
        </p:blipFill>
        <p:spPr bwMode="auto">
          <a:xfrm>
            <a:off x="3203575" y="4292600"/>
            <a:ext cx="3429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asellaDiTesto 9"/>
          <p:cNvSpPr txBox="1">
            <a:spLocks noChangeArrowheads="1"/>
          </p:cNvSpPr>
          <p:nvPr/>
        </p:nvSpPr>
        <p:spPr bwMode="auto">
          <a:xfrm>
            <a:off x="323850" y="260350"/>
            <a:ext cx="842486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262699"/>
                </a:solidFill>
              </a:rPr>
              <a:t>L’Equilibrio </a:t>
            </a:r>
          </a:p>
          <a:p>
            <a:pPr algn="ctr"/>
            <a:r>
              <a:rPr lang="it-IT" sz="3200" b="1">
                <a:solidFill>
                  <a:srgbClr val="262699"/>
                </a:solidFill>
              </a:rPr>
              <a:t>architettonico del piede</a:t>
            </a:r>
            <a:r>
              <a:rPr lang="it-IT" sz="3200" b="1">
                <a:solidFill>
                  <a:srgbClr val="0033CC"/>
                </a:solidFill>
              </a:rPr>
              <a:t> </a:t>
            </a:r>
            <a:endParaRPr lang="it-IT" sz="3200">
              <a:solidFill>
                <a:srgbClr val="0033CC"/>
              </a:solidFill>
            </a:endParaRPr>
          </a:p>
          <a:p>
            <a:endParaRPr lang="it-IT" sz="2000">
              <a:solidFill>
                <a:srgbClr val="0033CC"/>
              </a:solidFill>
            </a:endParaRPr>
          </a:p>
          <a:p>
            <a:r>
              <a:rPr lang="it-IT">
                <a:solidFill>
                  <a:srgbClr val="0033CC"/>
                </a:solidFill>
              </a:rPr>
              <a:t>Il piede è una struttura triangolare con:</a:t>
            </a:r>
          </a:p>
          <a:p>
            <a:r>
              <a:rPr lang="it-IT" b="1">
                <a:solidFill>
                  <a:srgbClr val="262699"/>
                </a:solidFill>
              </a:rPr>
              <a:t>una superficie inferiore: </a:t>
            </a:r>
            <a:r>
              <a:rPr lang="it-IT">
                <a:solidFill>
                  <a:srgbClr val="0033CC"/>
                </a:solidFill>
              </a:rPr>
              <a:t>la volta è sospesa da tendini e legamenti plantari</a:t>
            </a:r>
          </a:p>
          <a:p>
            <a:r>
              <a:rPr lang="it-IT" b="1">
                <a:solidFill>
                  <a:srgbClr val="262699"/>
                </a:solidFill>
              </a:rPr>
              <a:t>una superficie antero-superiore</a:t>
            </a:r>
            <a:r>
              <a:rPr lang="it-IT">
                <a:solidFill>
                  <a:srgbClr val="0033CC"/>
                </a:solidFill>
              </a:rPr>
              <a:t>: occupata dai flessori della caviglia e dagli estensori delle dita</a:t>
            </a:r>
          </a:p>
          <a:p>
            <a:r>
              <a:rPr lang="it-IT" b="1">
                <a:solidFill>
                  <a:srgbClr val="262699"/>
                </a:solidFill>
              </a:rPr>
              <a:t>una superficie posteriore: </a:t>
            </a:r>
            <a:r>
              <a:rPr lang="it-IT">
                <a:solidFill>
                  <a:srgbClr val="0033CC"/>
                </a:solidFill>
              </a:rPr>
              <a:t>comprende gli estensori della caviglia ed i flessori delle dita.</a:t>
            </a:r>
          </a:p>
          <a:p>
            <a:endParaRPr lang="it-IT" sz="1400">
              <a:solidFill>
                <a:srgbClr val="0033CC"/>
              </a:solidFill>
            </a:endParaRPr>
          </a:p>
          <a:p>
            <a:endParaRPr lang="it-IT" sz="14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442</TotalTime>
  <Words>514</Words>
  <Application>Microsoft Office PowerPoint</Application>
  <PresentationFormat>Presentazione su schermo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Calibri</vt:lpstr>
      <vt:lpstr>Comic Sans MS</vt:lpstr>
      <vt:lpstr>Struttura predefinita</vt:lpstr>
      <vt:lpstr>Diapositiva 1</vt:lpstr>
      <vt:lpstr>I MOVIMENTI DEL PIEDE</vt:lpstr>
      <vt:lpstr>Diapositiva 3</vt:lpstr>
      <vt:lpstr>Diapositiva 4</vt:lpstr>
      <vt:lpstr>Diapositiva 5</vt:lpstr>
      <vt:lpstr>Diapositiva 6</vt:lpstr>
      <vt:lpstr>L’ADATTAMENTO DELLA VOLTA PLANTARE AL TERRENO</vt:lpstr>
      <vt:lpstr>LA VOLTA PLANTARE è l’architettura del piede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Smutti86</dc:creator>
  <cp:lastModifiedBy>Smutti86</cp:lastModifiedBy>
  <cp:revision>18</cp:revision>
  <dcterms:created xsi:type="dcterms:W3CDTF">1601-01-01T00:00:00Z</dcterms:created>
  <dcterms:modified xsi:type="dcterms:W3CDTF">2014-01-07T11:57:11Z</dcterms:modified>
</cp:coreProperties>
</file>