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76" r:id="rId2"/>
    <p:sldId id="301" r:id="rId3"/>
    <p:sldId id="304" r:id="rId4"/>
    <p:sldId id="305" r:id="rId5"/>
    <p:sldId id="308" r:id="rId6"/>
    <p:sldId id="309" r:id="rId7"/>
    <p:sldId id="310" r:id="rId8"/>
    <p:sldId id="311" r:id="rId9"/>
    <p:sldId id="312" r:id="rId10"/>
    <p:sldId id="314" r:id="rId11"/>
    <p:sldId id="315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1816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6" charset="0"/>
              </a:defRPr>
            </a:lvl1pPr>
          </a:lstStyle>
          <a:p>
            <a:fld id="{A3286781-F2F0-4DA8-855D-1BFC193CBBEB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6" charset="0"/>
              </a:defRPr>
            </a:lvl1pPr>
          </a:lstStyle>
          <a:p>
            <a:fld id="{F0293CF7-E285-4994-B9B8-5EB3BA1324D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B91643-D7D3-4205-B63E-93DC45237EF7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3141D-F31B-4D9A-95A2-F46704923774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450" dir="16200000" algn="ctr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71538-7588-4702-B39F-F25666FAC1ED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C2D41-FE46-4D56-BEFF-E5EC53A4BB8A}" type="slidenum">
              <a:rPr lang="it-IT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3EEF0-8994-48F2-81DD-0514FCF9F00B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7E24-7444-41BE-9502-F80DD6E88F3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5F229-5C66-42E5-BB63-D846F2CF5A69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0538-4905-4A4D-A94A-58B9FC418F9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150" y="412750"/>
            <a:ext cx="7759700" cy="5889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92150" y="1598613"/>
            <a:ext cx="3803650" cy="49228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03650" cy="49228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1D501-6D03-4E9D-889A-1781C4E37A3A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48327-15D1-4E3E-842D-E3269E9AC31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450" dir="16200000" algn="ctr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383B04-E7A3-4FD7-A7FA-3C970F289C6A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4F4B-0047-48D8-A791-375D2257BE50}" type="slidenum">
              <a:rPr lang="it-IT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8A4D6-920A-4647-9322-DC501EDAF075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B8ADF-EB76-4578-BA2A-BC2B10DFFC4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2D41C-1CC5-4438-B0DD-617E74456AB1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AE1F4-FDF5-4C07-88D5-A8A9F6D73C4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0FB2E-A77A-4C33-A4BA-6E82AF73551B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59C1B-076C-41BB-A8E4-6B22A708FC5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58DEE-9585-4663-A79F-9EDA01F34464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BC6E-ABBD-46C2-A9A9-E49BA8A02DA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48DCD-DA1D-424A-86D3-C70B7C9402F8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BC8E46D-B0F4-4C38-ADA8-69EA63E6E88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00FB5-2317-4BEE-9607-259E47499816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CCF2B-FE20-4130-8D81-DC3B0E1DD90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450" dir="16200000" algn="ctr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DADBC"/>
                </a:solidFill>
              </a:defRPr>
            </a:lvl1pPr>
          </a:lstStyle>
          <a:p>
            <a:fld id="{72647D2F-6895-447D-BABA-6F6A8F0D654C}" type="datetime1">
              <a:rPr lang="it-IT"/>
              <a:pPr/>
              <a:t>07/01/2014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DADBC"/>
                </a:solidFill>
              </a:defRPr>
            </a:lvl1pPr>
          </a:lstStyle>
          <a:p>
            <a:fld id="{CD57F914-D026-45AE-BD43-1A048BD2ACDD}" type="slidenum">
              <a:rPr lang="it-IT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23" r:id="rId2"/>
    <p:sldLayoutId id="2147483830" r:id="rId3"/>
    <p:sldLayoutId id="2147483824" r:id="rId4"/>
    <p:sldLayoutId id="2147483831" r:id="rId5"/>
    <p:sldLayoutId id="2147483825" r:id="rId6"/>
    <p:sldLayoutId id="2147483826" r:id="rId7"/>
    <p:sldLayoutId id="2147483832" r:id="rId8"/>
    <p:sldLayoutId id="2147483833" r:id="rId9"/>
    <p:sldLayoutId id="2147483827" r:id="rId10"/>
    <p:sldLayoutId id="2147483828" r:id="rId11"/>
    <p:sldLayoutId id="214748383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26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26" charset="0"/>
          <a:ea typeface="ＭＳ Ｐゴシック" pitchFamily="26" charset="-128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26" charset="0"/>
          <a:ea typeface="ＭＳ Ｐゴシック" pitchFamily="26" charset="-128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26" charset="0"/>
          <a:ea typeface="ＭＳ Ｐゴシック" pitchFamily="26" charset="-128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26" charset="0"/>
          <a:ea typeface="ＭＳ Ｐゴシック" pitchFamily="2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26" charset="0"/>
          <a:ea typeface="ＭＳ Ｐゴシック" pitchFamily="2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26" charset="0"/>
          <a:ea typeface="ＭＳ Ｐゴシック" pitchFamily="2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26" charset="0"/>
          <a:ea typeface="ＭＳ Ｐゴシック" pitchFamily="2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26" charset="0"/>
          <a:ea typeface="ＭＳ Ｐゴシック" pitchFamily="26" charset="-128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26" charset="2"/>
        <a:buChar char=""/>
        <a:defRPr sz="3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26" charset="2"/>
        <a:buChar char=""/>
        <a:defRPr sz="26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 2" pitchFamily="26" charset="2"/>
        <a:buChar char="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RE%208%204%2006\ab%20add%20sc%20tor.MPG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ANATOMIA DELLA SPALLA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500" y="1928813"/>
            <a:ext cx="4643438" cy="3711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buClr>
                <a:srgbClr val="FAFD00"/>
              </a:buClr>
              <a:buSzPct val="100000"/>
              <a:buFontTx/>
              <a:buChar char="•"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spalla viene definita come un capolavoro dell’ingegneria umana</a:t>
            </a:r>
          </a:p>
          <a:p>
            <a:pPr marL="342900" indent="-342900" defTabSz="762000" eaLnBrk="0" hangingPunct="0">
              <a:spcBef>
                <a:spcPct val="20000"/>
              </a:spcBef>
              <a:buClr>
                <a:srgbClr val="FAFD00"/>
              </a:buClr>
              <a:buSzPct val="100000"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762000" eaLnBrk="0" hangingPunct="0">
              <a:spcBef>
                <a:spcPct val="20000"/>
              </a:spcBef>
              <a:buClr>
                <a:srgbClr val="FAFD00"/>
              </a:buClr>
              <a:buSzPct val="100000"/>
              <a:buFontTx/>
              <a:buChar char="•"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Può muoversi in 16000 posizioni ad un grado di differenza</a:t>
            </a:r>
          </a:p>
          <a:p>
            <a:pPr marL="342900" indent="-342900" defTabSz="762000"/>
            <a:endParaRPr lang="it-IT" sz="2800"/>
          </a:p>
        </p:txBody>
      </p:sp>
      <p:pic>
        <p:nvPicPr>
          <p:cNvPr id="17412" name="Picture 5" descr="C:\Users\enrico\Desktop\roby\specialistica\patologia spalla\should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928813"/>
            <a:ext cx="31480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1"/>
                </a:solidFill>
              </a:rPr>
              <a:t>I legamenti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357313"/>
            <a:ext cx="6094412" cy="2643187"/>
          </a:xfrm>
        </p:spPr>
        <p:txBody>
          <a:bodyPr/>
          <a:lstStyle/>
          <a:p>
            <a:r>
              <a:rPr lang="it-IT" sz="2800" smtClean="0"/>
              <a:t>Sono gli elementi stabilizzatori fondamentali della spalla</a:t>
            </a:r>
            <a:br>
              <a:rPr lang="it-IT" sz="2800" smtClean="0"/>
            </a:br>
            <a:endParaRPr lang="it-IT" sz="2800" smtClean="0"/>
          </a:p>
          <a:p>
            <a:r>
              <a:rPr lang="it-IT" sz="2800" smtClean="0"/>
              <a:t>Ruolo differente nelle varie posizioni dell’arto superiore</a:t>
            </a:r>
          </a:p>
        </p:txBody>
      </p:sp>
      <p:pic>
        <p:nvPicPr>
          <p:cNvPr id="35844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285750"/>
            <a:ext cx="29416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14375" y="4000500"/>
            <a:ext cx="7929563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26" charset="0"/>
              </a:rPr>
              <a:t>Legamenti gleno-omerali (sup., medio, inf.);</a:t>
            </a: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26" charset="0"/>
              </a:rPr>
              <a:t>Legamento coraco-omerale;</a:t>
            </a: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 Unicode MS" pitchFamily="26" charset="0"/>
              </a:rPr>
              <a:t>Legamento coraco-acromiale;</a:t>
            </a: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 Unicode MS" pitchFamily="26" charset="0"/>
              </a:rPr>
              <a:t>Legamento coraco-claveare;</a:t>
            </a: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 Unicode MS" pitchFamily="26" charset="0"/>
              </a:rPr>
              <a:t>Legamento acromio-claveare.</a:t>
            </a: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01050" cy="1143000"/>
          </a:xfrm>
        </p:spPr>
        <p:txBody>
          <a:bodyPr>
            <a:normAutofit/>
          </a:bodyPr>
          <a:lstStyle/>
          <a:p>
            <a:r>
              <a:rPr lang="en-GB" sz="4100" smtClean="0">
                <a:solidFill>
                  <a:schemeClr val="accent1"/>
                </a:solidFill>
              </a:rPr>
              <a:t>Pressione intra-articolare negativa</a:t>
            </a:r>
            <a:endParaRPr lang="it-IT" sz="410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68413"/>
            <a:ext cx="8715375" cy="244633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err="1" smtClean="0"/>
              <a:t>Leggera</a:t>
            </a:r>
            <a:r>
              <a:rPr lang="en-GB" sz="2400" dirty="0" smtClean="0"/>
              <a:t> </a:t>
            </a:r>
            <a:r>
              <a:rPr lang="en-GB" sz="2400" dirty="0" err="1" smtClean="0"/>
              <a:t>pressione</a:t>
            </a:r>
            <a:r>
              <a:rPr lang="en-GB" sz="2400" dirty="0" smtClean="0"/>
              <a:t> </a:t>
            </a:r>
            <a:r>
              <a:rPr lang="en-GB" sz="2400" dirty="0" err="1" smtClean="0"/>
              <a:t>negativa</a:t>
            </a:r>
            <a:r>
              <a:rPr lang="en-GB" sz="2400" dirty="0" smtClean="0"/>
              <a:t> </a:t>
            </a:r>
            <a:r>
              <a:rPr lang="en-GB" sz="2400" dirty="0" err="1" smtClean="0"/>
              <a:t>all’interno</a:t>
            </a:r>
            <a:r>
              <a:rPr lang="en-GB" sz="2400" dirty="0" smtClean="0"/>
              <a:t> </a:t>
            </a:r>
            <a:r>
              <a:rPr lang="en-GB" sz="2400" dirty="0" err="1" smtClean="0"/>
              <a:t>dell’articolazione</a:t>
            </a:r>
            <a:r>
              <a:rPr lang="en-GB" sz="2400" dirty="0" smtClean="0"/>
              <a:t> </a:t>
            </a:r>
            <a:r>
              <a:rPr lang="en-GB" sz="2400" dirty="0" err="1" smtClean="0"/>
              <a:t>gleno-omerale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La </a:t>
            </a:r>
            <a:r>
              <a:rPr lang="en-GB" sz="2400" dirty="0" err="1" smtClean="0"/>
              <a:t>traslazione</a:t>
            </a:r>
            <a:r>
              <a:rPr lang="en-GB" sz="2400" dirty="0" smtClean="0"/>
              <a:t> </a:t>
            </a:r>
            <a:r>
              <a:rPr lang="en-GB" sz="2400" dirty="0" err="1" smtClean="0"/>
              <a:t>dell’articolazione</a:t>
            </a:r>
            <a:r>
              <a:rPr lang="en-GB" sz="2400" dirty="0" smtClean="0"/>
              <a:t>  </a:t>
            </a:r>
            <a:r>
              <a:rPr lang="en-GB" sz="2400" dirty="0" err="1" smtClean="0"/>
              <a:t>aumenta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volume </a:t>
            </a:r>
            <a:r>
              <a:rPr lang="en-GB" sz="2400" dirty="0" err="1" smtClean="0"/>
              <a:t>articolare</a:t>
            </a:r>
            <a:r>
              <a:rPr lang="en-GB" sz="2400" dirty="0" smtClean="0"/>
              <a:t> e </a:t>
            </a:r>
            <a:r>
              <a:rPr lang="en-GB" sz="2400" dirty="0" err="1" smtClean="0"/>
              <a:t>riduce</a:t>
            </a:r>
            <a:r>
              <a:rPr lang="en-GB" sz="2400" dirty="0" smtClean="0"/>
              <a:t> la </a:t>
            </a:r>
            <a:r>
              <a:rPr lang="en-GB" sz="2400" dirty="0" err="1" smtClean="0"/>
              <a:t>pressione</a:t>
            </a:r>
            <a:r>
              <a:rPr lang="en-GB" sz="2400" dirty="0" smtClean="0"/>
              <a:t> intra-</a:t>
            </a:r>
            <a:r>
              <a:rPr lang="en-GB" sz="2400" dirty="0" err="1" smtClean="0"/>
              <a:t>articolare</a:t>
            </a:r>
            <a:endParaRPr lang="en-GB" sz="2400" dirty="0" smtClean="0"/>
          </a:p>
          <a:p>
            <a:pPr algn="ctr">
              <a:lnSpc>
                <a:spcPct val="90000"/>
              </a:lnSpc>
              <a:buFont typeface="Wingdings 2" pitchFamily="26" charset="2"/>
              <a:buNone/>
            </a:pPr>
            <a:endParaRPr lang="en-GB" sz="2400" dirty="0" smtClean="0"/>
          </a:p>
          <a:p>
            <a:pPr algn="ctr">
              <a:lnSpc>
                <a:spcPct val="90000"/>
              </a:lnSpc>
              <a:buFont typeface="Wingdings 2" pitchFamily="26" charset="2"/>
              <a:buNone/>
            </a:pPr>
            <a:r>
              <a:rPr lang="en-GB" sz="2400" dirty="0" smtClean="0">
                <a:solidFill>
                  <a:srgbClr val="FF4040"/>
                </a:solidFill>
              </a:rPr>
              <a:t>TALE FENOMENO CONTRIBUISCE A MIGLIORARE LA STABILITÀ GLENO-OMERALE</a:t>
            </a:r>
            <a:endParaRPr lang="it-IT" sz="2400" dirty="0" smtClean="0">
              <a:solidFill>
                <a:srgbClr val="FF4040"/>
              </a:solidFill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42938" y="4786313"/>
            <a:ext cx="82867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L’adesione-coesione è analoga all’adesione fra due vetri con interposizione di acqua… questo avviene fra la cartilagine ialina della testa, della glena ed il liquido sinoviale</a:t>
            </a:r>
            <a:endParaRPr lang="it-IT" sz="2400"/>
          </a:p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4281" y="3571876"/>
            <a:ext cx="892971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100" dirty="0" err="1">
                <a:solidFill>
                  <a:schemeClr val="accent1"/>
                </a:solidFill>
                <a:latin typeface="Franklin Gothic Book" pitchFamily="26" charset="0"/>
              </a:rPr>
              <a:t>Adesione-coesione</a:t>
            </a:r>
            <a:r>
              <a:rPr lang="en-GB" sz="4100" dirty="0">
                <a:solidFill>
                  <a:schemeClr val="accent1"/>
                </a:solidFill>
                <a:latin typeface="Franklin Gothic Book" pitchFamily="26" charset="0"/>
              </a:rPr>
              <a:t> </a:t>
            </a:r>
            <a:r>
              <a:rPr lang="en-GB" sz="4100" dirty="0" err="1">
                <a:solidFill>
                  <a:schemeClr val="accent1"/>
                </a:solidFill>
                <a:latin typeface="Franklin Gothic Book" pitchFamily="26" charset="0"/>
              </a:rPr>
              <a:t>tra</a:t>
            </a:r>
            <a:r>
              <a:rPr lang="en-GB" sz="4100" dirty="0">
                <a:solidFill>
                  <a:schemeClr val="accent1"/>
                </a:solidFill>
                <a:latin typeface="Franklin Gothic Book" pitchFamily="26" charset="0"/>
              </a:rPr>
              <a:t> le </a:t>
            </a:r>
            <a:r>
              <a:rPr lang="en-GB" sz="4100" dirty="0" err="1">
                <a:solidFill>
                  <a:schemeClr val="accent1"/>
                </a:solidFill>
                <a:latin typeface="Franklin Gothic Book" pitchFamily="26" charset="0"/>
              </a:rPr>
              <a:t>superfici</a:t>
            </a:r>
            <a:r>
              <a:rPr lang="en-GB" sz="4100" dirty="0">
                <a:solidFill>
                  <a:schemeClr val="accent1"/>
                </a:solidFill>
                <a:latin typeface="Franklin Gothic Book" pitchFamily="26" charset="0"/>
              </a:rPr>
              <a:t> </a:t>
            </a:r>
            <a:r>
              <a:rPr lang="en-GB" sz="4100" dirty="0" err="1">
                <a:solidFill>
                  <a:schemeClr val="accent1"/>
                </a:solidFill>
                <a:latin typeface="Franklin Gothic Book" pitchFamily="26" charset="0"/>
              </a:rPr>
              <a:t>articolari</a:t>
            </a:r>
            <a:endParaRPr lang="it-IT" sz="4100" dirty="0">
              <a:solidFill>
                <a:schemeClr val="accent1"/>
              </a:solidFill>
              <a:latin typeface="Franklin Gothic Book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allAtOnce"/>
      <p:bldP spid="4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sellaDiTesto 3"/>
          <p:cNvSpPr txBox="1">
            <a:spLocks noChangeArrowheads="1"/>
          </p:cNvSpPr>
          <p:nvPr/>
        </p:nvSpPr>
        <p:spPr bwMode="auto">
          <a:xfrm>
            <a:off x="571500" y="571500"/>
            <a:ext cx="75009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>
                <a:solidFill>
                  <a:schemeClr val="accent1"/>
                </a:solidFill>
              </a:rPr>
              <a:t>VINCOLI ARTICOLARI DINAMICI</a:t>
            </a:r>
          </a:p>
          <a:p>
            <a:r>
              <a:rPr lang="it-IT" sz="1100">
                <a:solidFill>
                  <a:schemeClr val="accent1"/>
                </a:solidFill>
              </a:rPr>
              <a:t/>
            </a:r>
            <a:br>
              <a:rPr lang="it-IT" sz="1100">
                <a:solidFill>
                  <a:schemeClr val="accent1"/>
                </a:solidFill>
              </a:rPr>
            </a:br>
            <a:r>
              <a:rPr lang="it-IT" sz="3200">
                <a:solidFill>
                  <a:schemeClr val="accent1"/>
                </a:solidFill>
              </a:rPr>
              <a:t>Cuffia dei rotatori</a:t>
            </a:r>
            <a:endParaRPr lang="it-IT" sz="3200"/>
          </a:p>
        </p:txBody>
      </p:sp>
      <p:sp>
        <p:nvSpPr>
          <p:cNvPr id="39939" name="CasellaDiTesto 4"/>
          <p:cNvSpPr txBox="1">
            <a:spLocks noChangeArrowheads="1"/>
          </p:cNvSpPr>
          <p:nvPr/>
        </p:nvSpPr>
        <p:spPr bwMode="auto">
          <a:xfrm>
            <a:off x="395288" y="1989138"/>
            <a:ext cx="44291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it-IT" sz="2400"/>
              <a:t> I singoli componenti della cuffia hanno un importante ruolo nel mantenere la stabilità</a:t>
            </a:r>
          </a:p>
          <a:p>
            <a:pPr marL="180975" indent="-180975">
              <a:buFont typeface="Arial" charset="0"/>
              <a:buChar char="•"/>
            </a:pPr>
            <a:r>
              <a:rPr lang="it-IT" sz="2400"/>
              <a:t>La contrazione sinergica e coordinata guida la testa nella glena</a:t>
            </a:r>
          </a:p>
          <a:p>
            <a:pPr marL="180975" indent="-180975">
              <a:buFont typeface="Arial" charset="0"/>
              <a:buChar char="•"/>
            </a:pPr>
            <a:r>
              <a:rPr lang="it-IT" sz="2400"/>
              <a:t>Limitano la traslazione per effetto barriera</a:t>
            </a:r>
          </a:p>
          <a:p>
            <a:pPr marL="180975" indent="-180975">
              <a:buFont typeface="Arial" charset="0"/>
              <a:buChar char="•"/>
            </a:pPr>
            <a:r>
              <a:rPr lang="it-IT" sz="2400"/>
              <a:t>Con il deltoide mantengono fisso il fulcro in abduzione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133600"/>
            <a:ext cx="3894138" cy="321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  <a:ea typeface="+mj-ea"/>
              </a:rPr>
              <a:t>Muscoli della cuffia dei rotatori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34963" y="1481138"/>
            <a:ext cx="4310062" cy="4470400"/>
          </a:xfrm>
        </p:spPr>
        <p:txBody>
          <a:bodyPr/>
          <a:lstStyle/>
          <a:p>
            <a:pPr>
              <a:spcAft>
                <a:spcPct val="50000"/>
              </a:spcAft>
              <a:buFontTx/>
              <a:buNone/>
            </a:pPr>
            <a:r>
              <a:rPr lang="it-IT" sz="2800" smtClean="0">
                <a:solidFill>
                  <a:schemeClr val="accent1"/>
                </a:solidFill>
              </a:rPr>
              <a:t>Sottoscapolare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O: fossa sottoscapolare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I: piccola tuberosità omero</a:t>
            </a:r>
            <a:endParaRPr lang="it-IT" sz="2200" smtClean="0">
              <a:solidFill>
                <a:srgbClr val="FAFD00"/>
              </a:solidFill>
            </a:endParaRPr>
          </a:p>
          <a:p>
            <a:pPr>
              <a:spcAft>
                <a:spcPct val="50000"/>
              </a:spcAft>
            </a:pPr>
            <a:r>
              <a:rPr lang="it-IT" sz="2200" smtClean="0"/>
              <a:t>Potente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Tendine di circa 15 mm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Intrarotatore (55%)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Depressore e coattatore della testa omerale</a:t>
            </a:r>
          </a:p>
        </p:txBody>
      </p:sp>
      <p:pic>
        <p:nvPicPr>
          <p:cNvPr id="41988" name="Picture 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75" y="1797050"/>
            <a:ext cx="374808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AutoShape 6"/>
          <p:cNvSpPr>
            <a:spLocks noChangeArrowheads="1"/>
          </p:cNvSpPr>
          <p:nvPr/>
        </p:nvSpPr>
        <p:spPr bwMode="auto">
          <a:xfrm rot="-1357131">
            <a:off x="5194300" y="4181475"/>
            <a:ext cx="1200150" cy="466725"/>
          </a:xfrm>
          <a:prstGeom prst="rightArrow">
            <a:avLst>
              <a:gd name="adj1" fmla="val 50000"/>
              <a:gd name="adj2" fmla="val 64286"/>
            </a:avLst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  <a:ea typeface="+mj-ea"/>
              </a:rPr>
              <a:t>Muscoli della cuffia dei rotatori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2400"/>
            <a:ext cx="4376737" cy="4021138"/>
          </a:xfrm>
        </p:spPr>
        <p:txBody>
          <a:bodyPr/>
          <a:lstStyle/>
          <a:p>
            <a:pPr>
              <a:spcAft>
                <a:spcPct val="50000"/>
              </a:spcAft>
              <a:buFontTx/>
              <a:buNone/>
            </a:pPr>
            <a:r>
              <a:rPr lang="it-IT" sz="2800" smtClean="0">
                <a:solidFill>
                  <a:schemeClr val="accent1"/>
                </a:solidFill>
              </a:rPr>
              <a:t>Sovraspinato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O: fossa sovraspinata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I: grande tuberosità omero</a:t>
            </a:r>
            <a:endParaRPr lang="it-IT" sz="2200" smtClean="0">
              <a:solidFill>
                <a:srgbClr val="FAFD00"/>
              </a:solidFill>
            </a:endParaRPr>
          </a:p>
          <a:p>
            <a:pPr>
              <a:spcAft>
                <a:spcPct val="50000"/>
              </a:spcAft>
            </a:pPr>
            <a:r>
              <a:rPr lang="it-IT" sz="2200" smtClean="0"/>
              <a:t>Decorre sotto la volta coraco acromiale</a:t>
            </a:r>
          </a:p>
          <a:p>
            <a:r>
              <a:rPr lang="it-IT" sz="2200" smtClean="0"/>
              <a:t>Contribuisce alla elevazione del braccio</a:t>
            </a:r>
          </a:p>
          <a:p>
            <a:r>
              <a:rPr lang="it-IT" sz="2200" smtClean="0"/>
              <a:t>Stabilizza la testa nella glena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 rot="624463">
            <a:off x="6886575" y="3667125"/>
            <a:ext cx="390525" cy="790575"/>
          </a:xfrm>
          <a:prstGeom prst="downArrow">
            <a:avLst>
              <a:gd name="adj1" fmla="val 50000"/>
              <a:gd name="adj2" fmla="val 50610"/>
            </a:avLst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  <p:pic>
        <p:nvPicPr>
          <p:cNvPr id="44037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628775"/>
            <a:ext cx="3697287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rot="624463">
            <a:off x="6953250" y="3368675"/>
            <a:ext cx="333375" cy="674688"/>
          </a:xfrm>
          <a:prstGeom prst="downArrow">
            <a:avLst>
              <a:gd name="adj1" fmla="val 50000"/>
              <a:gd name="adj2" fmla="val 50595"/>
            </a:avLst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  <a:ea typeface="+mj-ea"/>
              </a:rPr>
              <a:t>Muscoli della cuffia dei rotatori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46063" y="1450975"/>
            <a:ext cx="5153025" cy="43116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  <a:buFontTx/>
              <a:buNone/>
            </a:pPr>
            <a:r>
              <a:rPr lang="it-IT" sz="2800" smtClean="0">
                <a:solidFill>
                  <a:schemeClr val="accent1"/>
                </a:solidFill>
              </a:rPr>
              <a:t>Infraspinato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O: fossa infraspinata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I: grande tuberosità omero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200" smtClean="0"/>
              <a:t>Antagonista del sottoscapolare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26" charset="2"/>
              <a:buNone/>
            </a:pPr>
            <a:endParaRPr lang="it-IT" sz="22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200" smtClean="0"/>
              <a:t>Il più potente extra-rotatore </a:t>
            </a:r>
            <a:r>
              <a:rPr lang="it-IT" sz="2000" smtClean="0"/>
              <a:t>(70%)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26" charset="2"/>
              <a:buNone/>
            </a:pPr>
            <a:endParaRPr lang="it-IT" sz="22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200" smtClean="0"/>
              <a:t>Stabilizza la testa in abduzione, in extra-rotazione e in adduzione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26" charset="2"/>
              <a:buNone/>
            </a:pPr>
            <a:endParaRPr lang="it-IT" sz="22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200" smtClean="0"/>
              <a:t>Si unisce alla capsula posteriore</a:t>
            </a:r>
          </a:p>
        </p:txBody>
      </p:sp>
      <p:pic>
        <p:nvPicPr>
          <p:cNvPr id="46084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263" y="1798638"/>
            <a:ext cx="31051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AutoShape 6"/>
          <p:cNvSpPr>
            <a:spLocks noChangeArrowheads="1"/>
          </p:cNvSpPr>
          <p:nvPr/>
        </p:nvSpPr>
        <p:spPr bwMode="auto">
          <a:xfrm rot="-1892027">
            <a:off x="7442200" y="3370263"/>
            <a:ext cx="1146175" cy="506412"/>
          </a:xfrm>
          <a:prstGeom prst="leftArrow">
            <a:avLst>
              <a:gd name="adj1" fmla="val 50000"/>
              <a:gd name="adj2" fmla="val 56583"/>
            </a:avLst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  <a:ea typeface="+mj-ea"/>
              </a:rPr>
              <a:t>Muscoli della cuffia dei rotatori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4505325" cy="4202112"/>
          </a:xfrm>
        </p:spPr>
        <p:txBody>
          <a:bodyPr/>
          <a:lstStyle/>
          <a:p>
            <a:pPr>
              <a:spcAft>
                <a:spcPct val="50000"/>
              </a:spcAft>
              <a:buFontTx/>
              <a:buNone/>
            </a:pPr>
            <a:r>
              <a:rPr lang="it-IT" sz="2800" smtClean="0">
                <a:solidFill>
                  <a:schemeClr val="accent1"/>
                </a:solidFill>
              </a:rPr>
              <a:t>Piccolo rotondo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O: margine laterale scapola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I: grande tuberosità omero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E’ il muscolo più piccolo della cuffia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Extra-rotatore (12%)</a:t>
            </a:r>
          </a:p>
          <a:p>
            <a:pPr>
              <a:spcAft>
                <a:spcPct val="50000"/>
              </a:spcAft>
            </a:pPr>
            <a:r>
              <a:rPr lang="it-IT" sz="2200" smtClean="0"/>
              <a:t>Depressore e coattatore della testa nella glenoide</a:t>
            </a:r>
          </a:p>
        </p:txBody>
      </p:sp>
      <p:pic>
        <p:nvPicPr>
          <p:cNvPr id="48132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1824038"/>
            <a:ext cx="3341688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AutoShape 6"/>
          <p:cNvSpPr>
            <a:spLocks noChangeArrowheads="1"/>
          </p:cNvSpPr>
          <p:nvPr/>
        </p:nvSpPr>
        <p:spPr bwMode="auto">
          <a:xfrm rot="1318946">
            <a:off x="7572375" y="3762375"/>
            <a:ext cx="781050" cy="371475"/>
          </a:xfrm>
          <a:prstGeom prst="leftArrow">
            <a:avLst>
              <a:gd name="adj1" fmla="val 50000"/>
              <a:gd name="adj2" fmla="val 52564"/>
            </a:avLst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/>
                </a:solidFill>
              </a:rPr>
              <a:t>Capo lungo del bicipite</a:t>
            </a:r>
            <a:endParaRPr lang="it-IT" smtClean="0">
              <a:solidFill>
                <a:schemeClr val="accent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670050"/>
            <a:ext cx="3879850" cy="4135438"/>
          </a:xfrm>
        </p:spPr>
        <p:txBody>
          <a:bodyPr/>
          <a:lstStyle/>
          <a:p>
            <a:r>
              <a:rPr lang="en-GB" sz="2200" smtClean="0"/>
              <a:t>Si oppone alla traslazione superiore della testa omerale durante l’abduzione</a:t>
            </a:r>
          </a:p>
          <a:p>
            <a:pPr>
              <a:buFont typeface="Wingdings 2" pitchFamily="26" charset="2"/>
              <a:buNone/>
            </a:pPr>
            <a:endParaRPr lang="en-GB" sz="2200" smtClean="0"/>
          </a:p>
          <a:p>
            <a:r>
              <a:rPr lang="en-GB" sz="2200" smtClean="0"/>
              <a:t>Migliora la coattazione articolare </a:t>
            </a:r>
          </a:p>
          <a:p>
            <a:pPr>
              <a:buFont typeface="Wingdings 2" pitchFamily="26" charset="2"/>
              <a:buNone/>
            </a:pPr>
            <a:endParaRPr lang="en-GB" sz="2200" smtClean="0"/>
          </a:p>
          <a:p>
            <a:r>
              <a:rPr lang="en-GB" sz="2200" smtClean="0"/>
              <a:t>Si oppone alla traslazione anteriore a spalla abdotta ed extraruotata</a:t>
            </a:r>
            <a:endParaRPr lang="it-IT" sz="2200" smtClean="0"/>
          </a:p>
        </p:txBody>
      </p:sp>
      <p:pic>
        <p:nvPicPr>
          <p:cNvPr id="50180" name="Picture 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7888" y="1598613"/>
            <a:ext cx="40640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7"/>
          <p:cNvSpPr>
            <a:spLocks noChangeArrowheads="1"/>
          </p:cNvSpPr>
          <p:nvPr/>
        </p:nvSpPr>
        <p:spPr bwMode="auto">
          <a:xfrm flipH="1">
            <a:off x="7154863" y="2087563"/>
            <a:ext cx="1231900" cy="1885950"/>
          </a:xfrm>
          <a:custGeom>
            <a:avLst/>
            <a:gdLst>
              <a:gd name="T0" fmla="*/ 708155 w 21600"/>
              <a:gd name="T1" fmla="*/ 0 h 21600"/>
              <a:gd name="T2" fmla="*/ 708155 w 21600"/>
              <a:gd name="T3" fmla="*/ 1061996 h 21600"/>
              <a:gd name="T4" fmla="*/ 101833 w 21600"/>
              <a:gd name="T5" fmla="*/ 1886750 h 21600"/>
              <a:gd name="T6" fmla="*/ 1230880 w 21600"/>
              <a:gd name="T7" fmla="*/ 530998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4331 h 21600"/>
              <a:gd name="T14" fmla="*/ 18962 w 21600"/>
              <a:gd name="T15" fmla="*/ 78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331"/>
                </a:lnTo>
                <a:cubicBezTo>
                  <a:pt x="5564" y="4331"/>
                  <a:pt x="0" y="7835"/>
                  <a:pt x="0" y="12158"/>
                </a:cubicBezTo>
                <a:lnTo>
                  <a:pt x="0" y="21600"/>
                </a:lnTo>
                <a:lnTo>
                  <a:pt x="3573" y="21600"/>
                </a:lnTo>
                <a:lnTo>
                  <a:pt x="3573" y="12158"/>
                </a:lnTo>
                <a:cubicBezTo>
                  <a:pt x="3573" y="9766"/>
                  <a:pt x="7537" y="7827"/>
                  <a:pt x="12427" y="7827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AFD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>
            <a:normAutofit/>
          </a:bodyPr>
          <a:lstStyle/>
          <a:p>
            <a:r>
              <a:rPr lang="en-GB" sz="4100" smtClean="0">
                <a:solidFill>
                  <a:schemeClr val="accent1"/>
                </a:solidFill>
              </a:rPr>
              <a:t>ARTICOLAZIONE SCAPOLO-TORACICA</a:t>
            </a:r>
            <a:endParaRPr lang="it-IT" sz="4100" smtClean="0">
              <a:solidFill>
                <a:schemeClr val="accent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3759200" cy="2878138"/>
          </a:xfrm>
        </p:spPr>
        <p:txBody>
          <a:bodyPr/>
          <a:lstStyle/>
          <a:p>
            <a:pPr marL="85725" indent="0" algn="ctr">
              <a:buFontTx/>
              <a:buNone/>
            </a:pPr>
            <a:r>
              <a:rPr lang="it-IT" sz="2000" smtClean="0"/>
              <a:t>Nell’abduzione il rapporto di escursione articolare tra l’articolazione gleno-omerale e </a:t>
            </a:r>
          </a:p>
          <a:p>
            <a:pPr marL="85725" indent="0" algn="ctr">
              <a:buFontTx/>
              <a:buNone/>
            </a:pPr>
            <a:r>
              <a:rPr lang="it-IT" sz="2000" smtClean="0"/>
              <a:t>scapolo-toracica </a:t>
            </a:r>
          </a:p>
          <a:p>
            <a:pPr marL="85725" indent="0" algn="ctr">
              <a:buFontTx/>
              <a:buNone/>
            </a:pPr>
            <a:r>
              <a:rPr lang="it-IT" sz="2000" smtClean="0"/>
              <a:t>è 2:1</a:t>
            </a:r>
          </a:p>
          <a:p>
            <a:pPr marL="85725" indent="0" algn="ctr">
              <a:buFontTx/>
              <a:buNone/>
            </a:pPr>
            <a:endParaRPr lang="it-IT" sz="2000" smtClean="0"/>
          </a:p>
          <a:p>
            <a:pPr marL="85725" indent="0" algn="ctr">
              <a:buFontTx/>
              <a:buNone/>
            </a:pPr>
            <a:r>
              <a:rPr lang="it-IT" sz="2000" smtClean="0"/>
              <a:t>QUESTO RAPPORTO  MANTIENE UN PIANO GLENOIDEO STABILE AL DI SOTTO DELLA TESTA OMERALE</a:t>
            </a:r>
          </a:p>
        </p:txBody>
      </p:sp>
      <p:pic>
        <p:nvPicPr>
          <p:cNvPr id="52228" name="ab%20add%20sc%20tor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96056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4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28" name="Oval 32"/>
          <p:cNvSpPr>
            <a:spLocks noChangeArrowheads="1"/>
          </p:cNvSpPr>
          <p:nvPr/>
        </p:nvSpPr>
        <p:spPr bwMode="auto">
          <a:xfrm>
            <a:off x="2898775" y="2794000"/>
            <a:ext cx="3352800" cy="1600200"/>
          </a:xfrm>
          <a:prstGeom prst="ellipse">
            <a:avLst/>
          </a:prstGeom>
          <a:solidFill>
            <a:srgbClr val="790015"/>
          </a:solidFill>
          <a:ln w="12700">
            <a:solidFill>
              <a:srgbClr val="FAFD00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858000" y="4953000"/>
            <a:ext cx="2057400" cy="685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304800" y="4724400"/>
            <a:ext cx="2286000" cy="6858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051050" y="981075"/>
            <a:ext cx="2659063" cy="400050"/>
          </a:xfrm>
          <a:prstGeom prst="rect">
            <a:avLst/>
          </a:prstGeom>
          <a:solidFill>
            <a:srgbClr val="2A4689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it-IT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Concavità glenoidea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95288" y="1768475"/>
            <a:ext cx="2319337" cy="409575"/>
          </a:xfrm>
          <a:prstGeom prst="rect">
            <a:avLst/>
          </a:prstGeom>
          <a:solidFill>
            <a:srgbClr val="2A4689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Labbro glenoideo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148263" y="908050"/>
            <a:ext cx="3276600" cy="409575"/>
          </a:xfrm>
          <a:prstGeom prst="rect">
            <a:avLst/>
          </a:prstGeom>
          <a:solidFill>
            <a:srgbClr val="2A4689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Legamenti gleno-omerali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553200" y="1844675"/>
            <a:ext cx="2590800" cy="400050"/>
          </a:xfrm>
          <a:prstGeom prst="rect">
            <a:avLst/>
          </a:prstGeom>
          <a:solidFill>
            <a:srgbClr val="5F5F5F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it-IT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Cuffia dei rotatori</a:t>
            </a:r>
          </a:p>
        </p:txBody>
      </p:sp>
      <p:sp>
        <p:nvSpPr>
          <p:cNvPr id="35853" name="Line 15"/>
          <p:cNvSpPr>
            <a:spLocks noChangeShapeType="1"/>
          </p:cNvSpPr>
          <p:nvPr/>
        </p:nvSpPr>
        <p:spPr bwMode="auto">
          <a:xfrm>
            <a:off x="1692275" y="2349500"/>
            <a:ext cx="1203325" cy="107950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>
            <a:off x="3505200" y="1600200"/>
            <a:ext cx="152400" cy="121920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55" name="Line 17"/>
          <p:cNvSpPr>
            <a:spLocks noChangeShapeType="1"/>
          </p:cNvSpPr>
          <p:nvPr/>
        </p:nvSpPr>
        <p:spPr bwMode="auto">
          <a:xfrm flipH="1">
            <a:off x="5562600" y="1581150"/>
            <a:ext cx="300038" cy="123825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56" name="Line 18"/>
          <p:cNvSpPr>
            <a:spLocks noChangeShapeType="1"/>
          </p:cNvSpPr>
          <p:nvPr/>
        </p:nvSpPr>
        <p:spPr bwMode="auto">
          <a:xfrm flipH="1">
            <a:off x="6477000" y="2471738"/>
            <a:ext cx="1233488" cy="957262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2987675" y="3213100"/>
            <a:ext cx="3352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STABILITA’ DELLA SPALLA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152400" y="4740275"/>
            <a:ext cx="2403475" cy="708025"/>
          </a:xfrm>
          <a:prstGeom prst="rect">
            <a:avLst/>
          </a:prstGeom>
          <a:solidFill>
            <a:srgbClr val="2A4689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Forza di adesione compressione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843213" y="5229225"/>
            <a:ext cx="1644650" cy="708025"/>
          </a:xfrm>
          <a:prstGeom prst="rect">
            <a:avLst/>
          </a:prstGeom>
          <a:solidFill>
            <a:srgbClr val="2A4689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it-IT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Concavità convessità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787900" y="5229225"/>
            <a:ext cx="1760538" cy="714375"/>
          </a:xfrm>
          <a:prstGeom prst="rect">
            <a:avLst/>
          </a:prstGeom>
          <a:solidFill>
            <a:srgbClr val="5F5F5F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Bascula scapolare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6858000" y="4953000"/>
            <a:ext cx="2057400" cy="714375"/>
          </a:xfrm>
          <a:prstGeom prst="rect">
            <a:avLst/>
          </a:prstGeom>
          <a:solidFill>
            <a:srgbClr val="2A4689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Stabilizzazione legamentosa</a:t>
            </a:r>
          </a:p>
        </p:txBody>
      </p:sp>
      <p:sp>
        <p:nvSpPr>
          <p:cNvPr id="35862" name="Line 24"/>
          <p:cNvSpPr>
            <a:spLocks noChangeShapeType="1"/>
          </p:cNvSpPr>
          <p:nvPr/>
        </p:nvSpPr>
        <p:spPr bwMode="auto">
          <a:xfrm flipV="1">
            <a:off x="1600200" y="3962400"/>
            <a:ext cx="1219200" cy="76200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63" name="Line 25"/>
          <p:cNvSpPr>
            <a:spLocks noChangeShapeType="1"/>
          </p:cNvSpPr>
          <p:nvPr/>
        </p:nvSpPr>
        <p:spPr bwMode="auto">
          <a:xfrm flipV="1">
            <a:off x="3581400" y="4419600"/>
            <a:ext cx="304800" cy="76200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64" name="Line 26"/>
          <p:cNvSpPr>
            <a:spLocks noChangeShapeType="1"/>
          </p:cNvSpPr>
          <p:nvPr/>
        </p:nvSpPr>
        <p:spPr bwMode="auto">
          <a:xfrm flipH="1" flipV="1">
            <a:off x="5257800" y="4486275"/>
            <a:ext cx="228600" cy="695325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65" name="Line 27"/>
          <p:cNvSpPr>
            <a:spLocks noChangeShapeType="1"/>
          </p:cNvSpPr>
          <p:nvPr/>
        </p:nvSpPr>
        <p:spPr bwMode="auto">
          <a:xfrm flipH="1" flipV="1">
            <a:off x="6400800" y="4343400"/>
            <a:ext cx="1066800" cy="60960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7019925" y="3284538"/>
            <a:ext cx="1873250" cy="831850"/>
          </a:xfrm>
          <a:prstGeom prst="rect">
            <a:avLst/>
          </a:prstGeom>
          <a:solidFill>
            <a:srgbClr val="2A4689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7620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</a:t>
            </a:r>
            <a:r>
              <a:rPr lang="it-IT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negativa </a:t>
            </a:r>
            <a:r>
              <a:rPr lang="it-IT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endoarticolare</a:t>
            </a:r>
            <a:endParaRPr lang="it-IT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867" name="Line 29"/>
          <p:cNvSpPr>
            <a:spLocks noChangeShapeType="1"/>
          </p:cNvSpPr>
          <p:nvPr/>
        </p:nvSpPr>
        <p:spPr bwMode="auto">
          <a:xfrm flipH="1">
            <a:off x="6400800" y="3716338"/>
            <a:ext cx="474663" cy="1270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304800" y="3276600"/>
            <a:ext cx="1752600" cy="685800"/>
          </a:xfrm>
          <a:prstGeom prst="rect">
            <a:avLst/>
          </a:prstGeom>
          <a:solidFill>
            <a:srgbClr val="5F5F5F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762000"/>
            <a:r>
              <a:rPr 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Capo lungo </a:t>
            </a:r>
          </a:p>
          <a:p>
            <a:pPr algn="ctr" defTabSz="762000"/>
            <a:r>
              <a:rPr 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bicipite</a:t>
            </a:r>
            <a:endParaRPr lang="it-IT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69" name="Line 31"/>
          <p:cNvSpPr>
            <a:spLocks noChangeShapeType="1"/>
          </p:cNvSpPr>
          <p:nvPr/>
        </p:nvSpPr>
        <p:spPr bwMode="auto">
          <a:xfrm rot="-10798838" flipH="1" flipV="1">
            <a:off x="2057400" y="3619500"/>
            <a:ext cx="685800" cy="1588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smtClean="0">
                <a:solidFill>
                  <a:schemeClr val="accent1"/>
                </a:solidFill>
              </a:rPr>
              <a:t>Anatomia della spalla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929688" cy="2574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200" smtClean="0"/>
              <a:t>Enartrosi con un elevato grado di articolarità, per direzionare al meglio l’arto superiore affinché la mano venga orientata per le sue funzioni prensili e sensitive</a:t>
            </a:r>
          </a:p>
          <a:p>
            <a:pPr>
              <a:lnSpc>
                <a:spcPct val="90000"/>
              </a:lnSpc>
            </a:pPr>
            <a:r>
              <a:rPr lang="it-IT" sz="2200" smtClean="0"/>
              <a:t>Formata da un insieme di articolazioni anatomiche e funzionali</a:t>
            </a:r>
          </a:p>
          <a:p>
            <a:pPr>
              <a:lnSpc>
                <a:spcPct val="90000"/>
              </a:lnSpc>
            </a:pPr>
            <a:r>
              <a:rPr lang="it-IT" sz="2200" smtClean="0"/>
              <a:t>La maggior parte del movimento avviene nella glenoomerale dove si ha principalmente una rotazione</a:t>
            </a:r>
          </a:p>
          <a:p>
            <a:pPr>
              <a:lnSpc>
                <a:spcPct val="90000"/>
              </a:lnSpc>
            </a:pPr>
            <a:r>
              <a:rPr lang="it-IT" sz="2200" smtClean="0"/>
              <a:t>Deve essere stabile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5813" y="4049713"/>
            <a:ext cx="3929062" cy="2522537"/>
            <a:chOff x="1174" y="739"/>
            <a:chExt cx="3392" cy="3392"/>
          </a:xfrm>
        </p:grpSpPr>
        <p:pic>
          <p:nvPicPr>
            <p:cNvPr id="19467" name="Picture 8" descr="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4" y="739"/>
              <a:ext cx="3392" cy="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 Box 9"/>
            <p:cNvSpPr txBox="1">
              <a:spLocks noChangeArrowheads="1"/>
            </p:cNvSpPr>
            <p:nvPr/>
          </p:nvSpPr>
          <p:spPr bwMode="auto">
            <a:xfrm>
              <a:off x="2964" y="1872"/>
              <a:ext cx="312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AFD00"/>
                  </a:solidFill>
                  <a:latin typeface="Comic Sans MS" pitchFamily="26" charset="0"/>
                </a:rPr>
                <a:t>1</a:t>
              </a:r>
            </a:p>
          </p:txBody>
        </p:sp>
        <p:sp>
          <p:nvSpPr>
            <p:cNvPr id="19469" name="Text Box 10"/>
            <p:cNvSpPr txBox="1">
              <a:spLocks noChangeArrowheads="1"/>
            </p:cNvSpPr>
            <p:nvPr/>
          </p:nvSpPr>
          <p:spPr bwMode="auto">
            <a:xfrm>
              <a:off x="3334" y="1240"/>
              <a:ext cx="313" cy="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chemeClr val="hlink"/>
                  </a:solidFill>
                  <a:latin typeface="Comic Sans MS" pitchFamily="26" charset="0"/>
                </a:rPr>
                <a:t>2</a:t>
              </a:r>
            </a:p>
          </p:txBody>
        </p:sp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>
              <a:off x="2880" y="2510"/>
              <a:ext cx="31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chemeClr val="hlink"/>
                  </a:solidFill>
                  <a:latin typeface="Comic Sans MS" pitchFamily="26" charset="0"/>
                </a:rPr>
                <a:t>3</a:t>
              </a:r>
            </a:p>
          </p:txBody>
        </p:sp>
        <p:sp>
          <p:nvSpPr>
            <p:cNvPr id="19471" name="Text Box 12"/>
            <p:cNvSpPr txBox="1">
              <a:spLocks noChangeArrowheads="1"/>
            </p:cNvSpPr>
            <p:nvPr/>
          </p:nvSpPr>
          <p:spPr bwMode="auto">
            <a:xfrm>
              <a:off x="3512" y="800"/>
              <a:ext cx="312" cy="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AFD00"/>
                  </a:solidFill>
                  <a:latin typeface="Comic Sans MS" pitchFamily="26" charset="0"/>
                </a:rPr>
                <a:t>4</a:t>
              </a:r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1238" y="1317"/>
              <a:ext cx="312" cy="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AFD00"/>
                  </a:solidFill>
                  <a:latin typeface="Comic Sans MS" pitchFamily="26" charset="0"/>
                </a:rPr>
                <a:t>5</a:t>
              </a:r>
            </a:p>
          </p:txBody>
        </p:sp>
      </p:grp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5214938" y="4429125"/>
            <a:ext cx="3429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50000"/>
              </a:lnSpc>
              <a:spcBef>
                <a:spcPct val="50000"/>
              </a:spcBef>
            </a:pPr>
            <a:r>
              <a:rPr lang="it-IT" sz="2400">
                <a:solidFill>
                  <a:schemeClr val="accent1"/>
                </a:solidFill>
                <a:latin typeface="Comic Sans MS" pitchFamily="26" charset="0"/>
              </a:rPr>
              <a:t>1 glenoomerale</a:t>
            </a:r>
          </a:p>
          <a:p>
            <a:pPr defTabSz="762000">
              <a:lnSpc>
                <a:spcPct val="50000"/>
              </a:lnSpc>
              <a:spcBef>
                <a:spcPct val="50000"/>
              </a:spcBef>
            </a:pPr>
            <a:r>
              <a:rPr lang="it-IT" sz="2400">
                <a:solidFill>
                  <a:schemeClr val="accent1"/>
                </a:solidFill>
                <a:latin typeface="Comic Sans MS" pitchFamily="26" charset="0"/>
              </a:rPr>
              <a:t>2 sottoacromiale</a:t>
            </a:r>
          </a:p>
          <a:p>
            <a:pPr defTabSz="762000">
              <a:lnSpc>
                <a:spcPct val="50000"/>
              </a:lnSpc>
              <a:spcBef>
                <a:spcPct val="50000"/>
              </a:spcBef>
            </a:pPr>
            <a:r>
              <a:rPr lang="it-IT" sz="2400">
                <a:solidFill>
                  <a:schemeClr val="accent1"/>
                </a:solidFill>
                <a:latin typeface="Comic Sans MS" pitchFamily="26" charset="0"/>
              </a:rPr>
              <a:t>3 scapolotoracica</a:t>
            </a:r>
          </a:p>
          <a:p>
            <a:pPr defTabSz="762000">
              <a:lnSpc>
                <a:spcPct val="50000"/>
              </a:lnSpc>
              <a:spcBef>
                <a:spcPct val="50000"/>
              </a:spcBef>
            </a:pPr>
            <a:r>
              <a:rPr lang="it-IT" sz="2400">
                <a:solidFill>
                  <a:schemeClr val="accent1"/>
                </a:solidFill>
                <a:latin typeface="Comic Sans MS" pitchFamily="26" charset="0"/>
              </a:rPr>
              <a:t>4 acromionclaveare</a:t>
            </a:r>
          </a:p>
          <a:p>
            <a:pPr defTabSz="762000">
              <a:lnSpc>
                <a:spcPct val="50000"/>
              </a:lnSpc>
              <a:spcBef>
                <a:spcPct val="50000"/>
              </a:spcBef>
            </a:pPr>
            <a:r>
              <a:rPr lang="it-IT" sz="2400">
                <a:solidFill>
                  <a:schemeClr val="accent1"/>
                </a:solidFill>
                <a:latin typeface="Comic Sans MS" pitchFamily="26" charset="0"/>
              </a:rPr>
              <a:t>5 sternocostoclaveare</a:t>
            </a: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785813" y="4500563"/>
            <a:ext cx="463550" cy="463550"/>
          </a:xfrm>
          <a:prstGeom prst="ellips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2786063" y="4857750"/>
            <a:ext cx="463550" cy="463550"/>
          </a:xfrm>
          <a:prstGeom prst="ellips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3214688" y="4429125"/>
            <a:ext cx="463550" cy="463550"/>
          </a:xfrm>
          <a:prstGeom prst="ellips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3500438" y="4000500"/>
            <a:ext cx="463550" cy="463550"/>
          </a:xfrm>
          <a:prstGeom prst="ellips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2714625" y="5357813"/>
            <a:ext cx="463550" cy="463550"/>
          </a:xfrm>
          <a:prstGeom prst="ellips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1196975"/>
            <a:ext cx="3492500" cy="936625"/>
          </a:xfrm>
        </p:spPr>
        <p:txBody>
          <a:bodyPr anchor="ctr"/>
          <a:lstStyle/>
          <a:p>
            <a:r>
              <a:rPr lang="it-IT" sz="2800" b="0" smtClean="0"/>
              <a:t>FLESSO- ESTENSIONE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11188" y="1125538"/>
            <a:ext cx="4537075" cy="280352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it-IT" sz="2400" dirty="0" smtClean="0">
                <a:latin typeface="Comic Sans MS" pitchFamily="26" charset="0"/>
              </a:rPr>
              <a:t> </a:t>
            </a:r>
            <a:endParaRPr lang="it-IT" sz="2400" dirty="0" smtClean="0">
              <a:latin typeface="Comic Sans MS" pitchFamily="26" charset="0"/>
            </a:endParaRPr>
          </a:p>
          <a:p>
            <a:pPr>
              <a:buFont typeface="Arial" charset="0"/>
              <a:buChar char="•"/>
            </a:pPr>
            <a:endParaRPr lang="it-IT" sz="2400" dirty="0" smtClean="0">
              <a:latin typeface="Comic Sans MS" pitchFamily="26" charset="0"/>
            </a:endParaRPr>
          </a:p>
          <a:p>
            <a:pPr>
              <a:buFont typeface="Arial" charset="0"/>
              <a:buChar char="•"/>
            </a:pPr>
            <a:r>
              <a:rPr lang="it-IT" sz="2400" dirty="0" smtClean="0"/>
              <a:t>Asse </a:t>
            </a:r>
            <a:r>
              <a:rPr lang="it-IT" sz="2400" dirty="0" smtClean="0"/>
              <a:t>trasversale</a:t>
            </a:r>
          </a:p>
          <a:p>
            <a:pPr>
              <a:buFont typeface="Arial" charset="0"/>
              <a:buChar char="•"/>
            </a:pPr>
            <a:r>
              <a:rPr lang="it-IT" sz="2400" dirty="0" smtClean="0"/>
              <a:t> Piano sagittale</a:t>
            </a:r>
          </a:p>
          <a:p>
            <a:pPr>
              <a:buFont typeface="Arial" charset="0"/>
              <a:buChar char="•"/>
            </a:pPr>
            <a:r>
              <a:rPr lang="it-IT" sz="2400" dirty="0" smtClean="0"/>
              <a:t> Flessione anteriore 180°(</a:t>
            </a:r>
            <a:r>
              <a:rPr lang="it-IT" sz="2400" dirty="0" err="1" smtClean="0"/>
              <a:t>teor</a:t>
            </a:r>
            <a:r>
              <a:rPr lang="it-IT" sz="2400" dirty="0" smtClean="0"/>
              <a:t>.) </a:t>
            </a:r>
          </a:p>
          <a:p>
            <a:pPr>
              <a:buFont typeface="Arial" charset="0"/>
              <a:buChar char="•"/>
            </a:pPr>
            <a:r>
              <a:rPr lang="it-IT" sz="2400" dirty="0" smtClean="0"/>
              <a:t> Estensione 50°</a:t>
            </a:r>
          </a:p>
        </p:txBody>
      </p:sp>
      <p:pic>
        <p:nvPicPr>
          <p:cNvPr id="5" name="Segnaposto contenuto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1700213"/>
            <a:ext cx="2376487" cy="1944687"/>
          </a:xfrm>
        </p:spPr>
      </p:pic>
      <p:sp>
        <p:nvSpPr>
          <p:cNvPr id="12" name="CasellaDiTesto 11"/>
          <p:cNvSpPr txBox="1"/>
          <p:nvPr/>
        </p:nvSpPr>
        <p:spPr>
          <a:xfrm>
            <a:off x="642938" y="500063"/>
            <a:ext cx="8501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4000">
                <a:solidFill>
                  <a:schemeClr val="accent1"/>
                </a:solidFill>
                <a:latin typeface="Franklin Gothic Book" pitchFamily="26" charset="0"/>
              </a:rPr>
              <a:t>MOVIMENTI DELLA SPALLA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539750" y="3789363"/>
            <a:ext cx="3929063" cy="827087"/>
          </a:xfrm>
          <a:prstGeom prst="rect">
            <a:avLst/>
          </a:prstGeom>
        </p:spPr>
        <p:txBody>
          <a:bodyPr lIns="45720" tIns="0" rIns="45720" bIns="0" anchor="ctr"/>
          <a:lstStyle/>
          <a:p>
            <a:r>
              <a:rPr lang="it-IT" sz="2800">
                <a:solidFill>
                  <a:schemeClr val="accent1"/>
                </a:solidFill>
                <a:latin typeface="Franklin Gothic Book" pitchFamily="26" charset="0"/>
              </a:rPr>
              <a:t>ABDUZIONE-ADDUZIONE</a:t>
            </a:r>
          </a:p>
        </p:txBody>
      </p:sp>
      <p:sp>
        <p:nvSpPr>
          <p:cNvPr id="17" name="Segnaposto testo 3"/>
          <p:cNvSpPr txBox="1">
            <a:spLocks/>
          </p:cNvSpPr>
          <p:nvPr/>
        </p:nvSpPr>
        <p:spPr bwMode="auto">
          <a:xfrm>
            <a:off x="611188" y="3573463"/>
            <a:ext cx="414496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it-IT" sz="2400"/>
              <a:t>Asse orizzontale e sagittale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it-IT" sz="2400"/>
              <a:t> Piano frontale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it-IT" sz="2400"/>
              <a:t>Abduzione 180°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it-IT" sz="2400"/>
              <a:t>Adduzione 30°</a:t>
            </a:r>
          </a:p>
        </p:txBody>
      </p:sp>
      <p:pic>
        <p:nvPicPr>
          <p:cNvPr id="18" name="Segnaposto contenuto 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071938"/>
            <a:ext cx="17859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071938"/>
            <a:ext cx="2071688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6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68313" y="1125538"/>
            <a:ext cx="2286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2800">
                <a:solidFill>
                  <a:schemeClr val="accent1"/>
                </a:solidFill>
                <a:latin typeface="Franklin Gothic Book" pitchFamily="26" charset="0"/>
              </a:rPr>
              <a:t>ROTAZIONE ESTERNA -INTERNA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700338" y="981075"/>
            <a:ext cx="38576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2400">
                <a:latin typeface="Comic Sans MS" pitchFamily="26" charset="0"/>
              </a:rPr>
              <a:t> </a:t>
            </a:r>
            <a:r>
              <a:rPr lang="it-IT" sz="2400"/>
              <a:t>Asse verticale</a:t>
            </a:r>
          </a:p>
          <a:p>
            <a:pPr>
              <a:buFont typeface="Arial" charset="0"/>
              <a:buChar char="•"/>
            </a:pPr>
            <a:r>
              <a:rPr lang="it-IT" sz="2400"/>
              <a:t> Rotazione esterna 80°   (a gomito flesso 95°)</a:t>
            </a:r>
          </a:p>
          <a:p>
            <a:pPr>
              <a:buFont typeface="Arial" charset="0"/>
              <a:buChar char="•"/>
            </a:pPr>
            <a:r>
              <a:rPr lang="it-IT" sz="2400"/>
              <a:t> Rotazione interna 90</a:t>
            </a:r>
          </a:p>
          <a:p>
            <a:endParaRPr lang="it-IT"/>
          </a:p>
        </p:txBody>
      </p:sp>
      <p:pic>
        <p:nvPicPr>
          <p:cNvPr id="10" name="Segnaposto contenuto 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196975"/>
            <a:ext cx="2057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059113" y="3933825"/>
            <a:ext cx="3857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2400"/>
              <a:t>Combina i movimenti attorno ai tre assi</a:t>
            </a:r>
          </a:p>
          <a:p>
            <a:pPr>
              <a:buFont typeface="Arial" charset="0"/>
              <a:buChar char="•"/>
            </a:pPr>
            <a:r>
              <a:rPr lang="it-IT" sz="2400"/>
              <a:t> Descrizione cono irregolare con asse obliquo in basso avanti verso l’esterno</a:t>
            </a:r>
          </a:p>
        </p:txBody>
      </p:sp>
      <p:pic>
        <p:nvPicPr>
          <p:cNvPr id="17" name="Segnaposto contenuto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149725"/>
            <a:ext cx="1566863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250825" y="4221163"/>
            <a:ext cx="3071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2800">
                <a:solidFill>
                  <a:schemeClr val="accent1"/>
                </a:solidFill>
                <a:latin typeface="Franklin Gothic Book" pitchFamily="26" charset="0"/>
              </a:rPr>
              <a:t>CIRCONDUZIONE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  <a:ea typeface="+mj-ea"/>
              </a:rPr>
              <a:t>BIOMECCANICA DELLA SPALLA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idx="1"/>
          </p:nvPr>
        </p:nvSpPr>
        <p:spPr>
          <a:xfrm>
            <a:off x="5159375" y="1862138"/>
            <a:ext cx="3627438" cy="2566987"/>
          </a:xfrm>
        </p:spPr>
        <p:txBody>
          <a:bodyPr>
            <a:normAutofit/>
          </a:bodyPr>
          <a:lstStyle/>
          <a:p>
            <a:pPr indent="12700">
              <a:lnSpc>
                <a:spcPct val="90000"/>
              </a:lnSpc>
              <a:buFontTx/>
              <a:buNone/>
            </a:pPr>
            <a:r>
              <a:rPr lang="it-IT" sz="2800" smtClean="0"/>
              <a:t>La testa omerale presenta grandi dimensioni rispetto alla glena e deve potersi muovere su tutti i piani</a:t>
            </a:r>
          </a:p>
          <a:p>
            <a:pPr indent="12700">
              <a:lnSpc>
                <a:spcPct val="90000"/>
              </a:lnSpc>
              <a:buFontTx/>
              <a:buNone/>
            </a:pPr>
            <a:endParaRPr lang="it-IT" sz="2800" smtClean="0">
              <a:solidFill>
                <a:srgbClr val="FF4040"/>
              </a:solidFill>
            </a:endParaRPr>
          </a:p>
        </p:txBody>
      </p:sp>
      <p:pic>
        <p:nvPicPr>
          <p:cNvPr id="5124" name="Picture 11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4149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429250" y="4500563"/>
            <a:ext cx="32861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3600">
                <a:solidFill>
                  <a:srgbClr val="FF4040"/>
                </a:solidFill>
              </a:rPr>
              <a:t>COME SI OTTIENE LA STABILITÁ</a:t>
            </a:r>
            <a:r>
              <a:rPr lang="it-IT" sz="3600">
                <a:solidFill>
                  <a:srgbClr val="FF4040"/>
                </a:solidFill>
                <a:latin typeface="Comic Sans MS" pitchFamily="26" charset="0"/>
              </a:rPr>
              <a:t>?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p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7632700" cy="3722688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 2" pitchFamily="26" charset="2"/>
              <a:buNone/>
            </a:pPr>
            <a:r>
              <a:rPr lang="it-IT" smtClean="0"/>
              <a:t>   </a:t>
            </a:r>
            <a:r>
              <a:rPr lang="it-IT" sz="2800" smtClean="0"/>
              <a:t>Le forze applicate alla testa omerale per ottenere il movimento, specie in situazioni massimali, durante le attività sportive e in particolare nei lanci, tenderebbero a dislocarla, con la conseguenza di innescare i meccanismi fisiopatogenetici delle patologie da attrito</a:t>
            </a:r>
          </a:p>
          <a:p>
            <a:pPr lvl="1" algn="just">
              <a:lnSpc>
                <a:spcPct val="90000"/>
              </a:lnSpc>
              <a:buFont typeface="Wingdings 2" pitchFamily="26" charset="2"/>
              <a:buNone/>
            </a:pPr>
            <a:r>
              <a:rPr lang="it-IT" smtClean="0"/>
              <a:t/>
            </a:r>
            <a:br>
              <a:rPr lang="it-IT" smtClean="0"/>
            </a:br>
            <a:endParaRPr lang="it-IT" smtClean="0"/>
          </a:p>
          <a:p>
            <a:pPr>
              <a:lnSpc>
                <a:spcPct val="90000"/>
              </a:lnSpc>
            </a:pPr>
            <a:endParaRPr lang="it-IT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428750" y="3786188"/>
            <a:ext cx="721518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4000">
                <a:solidFill>
                  <a:srgbClr val="FF4040"/>
                </a:solidFill>
              </a:rPr>
              <a:t>Queste sono contrastate da fattori statici e dinamici, che definiamo vincoli articolari</a:t>
            </a:r>
          </a:p>
        </p:txBody>
      </p:sp>
      <p:sp>
        <p:nvSpPr>
          <p:cNvPr id="6" name="Freccia a destra con strisce 5"/>
          <p:cNvSpPr/>
          <p:nvPr/>
        </p:nvSpPr>
        <p:spPr>
          <a:xfrm>
            <a:off x="285750" y="4143375"/>
            <a:ext cx="785813" cy="12858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smtClean="0">
                <a:solidFill>
                  <a:schemeClr val="accent1"/>
                </a:solidFill>
              </a:rPr>
              <a:t>VINCOLI ARTICOLARI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750" y="1817688"/>
            <a:ext cx="3814763" cy="3922712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smtClean="0"/>
              <a:t>Statici</a:t>
            </a:r>
            <a:br>
              <a:rPr lang="en-GB" sz="3200" smtClean="0"/>
            </a:br>
            <a:endParaRPr lang="en-GB" sz="3200" smtClean="0"/>
          </a:p>
          <a:p>
            <a:r>
              <a:rPr lang="en-GB" sz="2400" smtClean="0"/>
              <a:t>Superfici articolari</a:t>
            </a:r>
          </a:p>
          <a:p>
            <a:r>
              <a:rPr lang="en-GB" sz="2400" smtClean="0"/>
              <a:t>Labbro</a:t>
            </a:r>
          </a:p>
          <a:p>
            <a:r>
              <a:rPr lang="en-GB" sz="2400" smtClean="0"/>
              <a:t>Capsula e legamenti</a:t>
            </a:r>
          </a:p>
          <a:p>
            <a:r>
              <a:rPr lang="en-GB" sz="2400" smtClean="0"/>
              <a:t>Pressione intrarticolare negativa</a:t>
            </a:r>
          </a:p>
          <a:p>
            <a:r>
              <a:rPr lang="en-GB" sz="2400" smtClean="0"/>
              <a:t>Fattori idrodinamici</a:t>
            </a:r>
            <a:endParaRPr lang="it-IT" sz="240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53000" y="1817688"/>
            <a:ext cx="3814763" cy="3922712"/>
          </a:xfrm>
          <a:solidFill>
            <a:srgbClr val="5F5F5F"/>
          </a:solidFill>
        </p:spPr>
        <p:txBody>
          <a:bodyPr/>
          <a:lstStyle/>
          <a:p>
            <a:pPr>
              <a:buFontTx/>
              <a:buNone/>
            </a:pPr>
            <a:r>
              <a:rPr lang="en-GB" sz="3200" smtClean="0"/>
              <a:t>Dinamici</a:t>
            </a:r>
            <a:br>
              <a:rPr lang="en-GB" sz="3200" smtClean="0"/>
            </a:br>
            <a:endParaRPr lang="en-GB" sz="3200" smtClean="0"/>
          </a:p>
          <a:p>
            <a:r>
              <a:rPr lang="en-GB" sz="2400" smtClean="0"/>
              <a:t>Cuffia dei rotatori</a:t>
            </a:r>
          </a:p>
          <a:p>
            <a:r>
              <a:rPr lang="en-GB" sz="2400" smtClean="0"/>
              <a:t>Capo lungo del bicipite</a:t>
            </a:r>
          </a:p>
          <a:p>
            <a:r>
              <a:rPr lang="en-GB" sz="2400" smtClean="0"/>
              <a:t>Mobilità scapolo-toracica</a:t>
            </a: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  <a:ea typeface="+mj-ea"/>
              </a:rPr>
              <a:t>VINCOLI ARTICOLARI STATICI</a:t>
            </a:r>
            <a:br>
              <a:rPr lang="it-IT" dirty="0" smtClean="0">
                <a:solidFill>
                  <a:schemeClr val="accent1"/>
                </a:solidFill>
                <a:ea typeface="+mj-ea"/>
              </a:rPr>
            </a:br>
            <a:r>
              <a:rPr lang="it-IT" sz="4200" dirty="0" smtClean="0">
                <a:solidFill>
                  <a:schemeClr val="accent1"/>
                </a:solidFill>
                <a:ea typeface="+mj-ea"/>
              </a:rPr>
              <a:t>Superfici articolari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59700" cy="893762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t-IT" dirty="0" smtClean="0">
                <a:ea typeface="+mn-ea"/>
              </a:rPr>
              <a:t>Congruenza tra raggi di curvatura fra testa omerale e glena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46750" y="3121025"/>
            <a:ext cx="2627313" cy="3105150"/>
            <a:chOff x="194" y="808"/>
            <a:chExt cx="3512" cy="3512"/>
          </a:xfrm>
        </p:grpSpPr>
        <p:pic>
          <p:nvPicPr>
            <p:cNvPr id="31750" name="Picture 6" descr="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4" y="808"/>
              <a:ext cx="3512" cy="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1038" y="2330"/>
              <a:ext cx="220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flipV="1">
              <a:off x="2022" y="1946"/>
              <a:ext cx="480" cy="9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>
              <a:off x="2070" y="1854"/>
              <a:ext cx="126" cy="6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52538" y="3200400"/>
            <a:ext cx="3130550" cy="2714625"/>
          </a:xfrm>
          <a:prstGeom prst="rect">
            <a:avLst/>
          </a:prstGeom>
          <a:solidFill>
            <a:srgbClr val="2A4689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marL="342900" indent="-342900" defTabSz="762000" eaLnBrk="0" hangingPunct="0">
              <a:spcBef>
                <a:spcPct val="20000"/>
              </a:spcBef>
              <a:buClr>
                <a:srgbClr val="FAFD00"/>
              </a:buClr>
              <a:buSzPct val="100000"/>
            </a:pPr>
            <a:r>
              <a:rPr lang="en-GB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6" charset="0"/>
              </a:rPr>
              <a:t>STABILITA’ INTRINSECA</a:t>
            </a:r>
            <a:endParaRPr lang="it-IT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26" charset="0"/>
            </a:endParaRPr>
          </a:p>
          <a:p>
            <a:pPr marL="342900" indent="-342900" defTabSz="762000" eaLnBrk="0" hangingPunct="0">
              <a:spcBef>
                <a:spcPct val="20000"/>
              </a:spcBef>
              <a:buClr>
                <a:srgbClr val="FAFD00"/>
              </a:buClr>
              <a:buSzPct val="100000"/>
              <a:buFontTx/>
              <a:buChar char="•"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6" charset="0"/>
              </a:rPr>
              <a:t>Testa= 20°- 30° retroversione </a:t>
            </a:r>
          </a:p>
          <a:p>
            <a:pPr marL="342900" indent="-342900" defTabSz="762000" eaLnBrk="0" hangingPunct="0">
              <a:spcBef>
                <a:spcPct val="20000"/>
              </a:spcBef>
              <a:buClr>
                <a:srgbClr val="FAFD00"/>
              </a:buClr>
              <a:buSzPct val="100000"/>
              <a:buFontTx/>
              <a:buChar char="•"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26" charset="0"/>
              </a:rPr>
              <a:t>Glena= 0°- 5° retroversione</a:t>
            </a:r>
            <a:endParaRPr lang="it-IT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build="p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  <a:ea typeface="+mj-ea"/>
              </a:rPr>
              <a:t>Labbro glenoideo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379538"/>
            <a:ext cx="5384800" cy="5108575"/>
          </a:xfrm>
        </p:spPr>
        <p:txBody>
          <a:bodyPr/>
          <a:lstStyle/>
          <a:p>
            <a:r>
              <a:rPr lang="it-IT" sz="2200" smtClean="0"/>
              <a:t>Sezione triangolare</a:t>
            </a:r>
          </a:p>
          <a:p>
            <a:r>
              <a:rPr lang="it-IT" sz="2200" smtClean="0"/>
              <a:t>Meniscoide superiormente dove si inseriscono le espansioni del tendine del c.l.b.</a:t>
            </a:r>
          </a:p>
          <a:p>
            <a:r>
              <a:rPr lang="en-GB" sz="2200" smtClean="0"/>
              <a:t>Aumenta la superficie di contatto della glena</a:t>
            </a:r>
          </a:p>
          <a:p>
            <a:r>
              <a:rPr lang="en-GB" sz="2200" smtClean="0"/>
              <a:t>Aumenta la concavità della </a:t>
            </a:r>
            <a:r>
              <a:rPr lang="it-IT" sz="2200" smtClean="0"/>
              <a:t>cavità</a:t>
            </a:r>
            <a:r>
              <a:rPr lang="en-GB" sz="2200" smtClean="0"/>
              <a:t> glenoidea (50%)</a:t>
            </a:r>
          </a:p>
          <a:p>
            <a:r>
              <a:rPr lang="en-GB" sz="2200" smtClean="0">
                <a:cs typeface="Arial" charset="0"/>
              </a:rPr>
              <a:t>È </a:t>
            </a:r>
            <a:r>
              <a:rPr lang="en-GB" sz="2200" smtClean="0"/>
              <a:t>come un riempitivo contro la dislocazione della testa omerale dalla glena</a:t>
            </a:r>
          </a:p>
          <a:p>
            <a:r>
              <a:rPr lang="it-IT" sz="2200" smtClean="0"/>
              <a:t>Distribuisce le forze di trazione che si scaricano sulla capsula e sul c. l.b.</a:t>
            </a:r>
          </a:p>
          <a:p>
            <a:endParaRPr lang="it-IT" smtClean="0">
              <a:latin typeface="Comic Sans MS" pitchFamily="26" charset="0"/>
            </a:endParaRPr>
          </a:p>
        </p:txBody>
      </p:sp>
      <p:pic>
        <p:nvPicPr>
          <p:cNvPr id="33796" name="Picture 7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133600"/>
            <a:ext cx="27844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Personalizzato 25">
      <a:dk1>
        <a:sysClr val="windowText" lastClr="000000"/>
      </a:dk1>
      <a:lt1>
        <a:sysClr val="window" lastClr="FFFFFF"/>
      </a:lt1>
      <a:dk2>
        <a:srgbClr val="2F2F2F"/>
      </a:dk2>
      <a:lt2>
        <a:srgbClr val="D6ECFF"/>
      </a:lt2>
      <a:accent1>
        <a:srgbClr val="007DEA"/>
      </a:accent1>
      <a:accent2>
        <a:srgbClr val="7030A0"/>
      </a:accent2>
      <a:accent3>
        <a:srgbClr val="C000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466</TotalTime>
  <Words>706</Words>
  <Application>Microsoft Macintosh PowerPoint</Application>
  <PresentationFormat>Presentazione su schermo (4:3)</PresentationFormat>
  <Paragraphs>148</Paragraphs>
  <Slides>19</Slides>
  <Notes>19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ＭＳ Ｐゴシック</vt:lpstr>
      <vt:lpstr>Franklin Gothic Book</vt:lpstr>
      <vt:lpstr>Wingdings 2</vt:lpstr>
      <vt:lpstr>Calibri</vt:lpstr>
      <vt:lpstr>Comic Sans MS</vt:lpstr>
      <vt:lpstr>Arial Unicode MS</vt:lpstr>
      <vt:lpstr>Wingdings</vt:lpstr>
      <vt:lpstr>Tecnologia</vt:lpstr>
      <vt:lpstr>ANATOMIA DELLA SPALLA</vt:lpstr>
      <vt:lpstr>Anatomia della spalla</vt:lpstr>
      <vt:lpstr>FLESSO- ESTENSIONE</vt:lpstr>
      <vt:lpstr>Diapositiva 4</vt:lpstr>
      <vt:lpstr>BIOMECCANICA DELLA SPALLA</vt:lpstr>
      <vt:lpstr>Diapositiva 6</vt:lpstr>
      <vt:lpstr>VINCOLI ARTICOLARI</vt:lpstr>
      <vt:lpstr>VINCOLI ARTICOLARI STATICI Superfici articolari</vt:lpstr>
      <vt:lpstr>Labbro glenoideo</vt:lpstr>
      <vt:lpstr>I legamenti </vt:lpstr>
      <vt:lpstr>Pressione intra-articolare negativa</vt:lpstr>
      <vt:lpstr>Diapositiva 12</vt:lpstr>
      <vt:lpstr>Muscoli della cuffia dei rotatori</vt:lpstr>
      <vt:lpstr>Muscoli della cuffia dei rotatori</vt:lpstr>
      <vt:lpstr>Muscoli della cuffia dei rotatori</vt:lpstr>
      <vt:lpstr>Muscoli della cuffia dei rotatori</vt:lpstr>
      <vt:lpstr>Capo lungo del bicipite</vt:lpstr>
      <vt:lpstr>ARTICOLAZIONE SCAPOLO-TORACICA</vt:lpstr>
      <vt:lpstr>Diapositiva 19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Lesione della cuffia dei rotatori e tendinopatie</dc:title>
  <dc:creator>Valued Acer Customer</dc:creator>
  <cp:lastModifiedBy>Smutti86</cp:lastModifiedBy>
  <cp:revision>21</cp:revision>
  <dcterms:created xsi:type="dcterms:W3CDTF">2011-01-20T08:54:19Z</dcterms:created>
  <dcterms:modified xsi:type="dcterms:W3CDTF">2014-01-07T11:59:56Z</dcterms:modified>
</cp:coreProperties>
</file>